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439" r:id="rId1"/>
  </p:sldMasterIdLst>
  <p:notesMasterIdLst>
    <p:notesMasterId r:id="rId62"/>
  </p:notesMasterIdLst>
  <p:sldIdLst>
    <p:sldId id="418" r:id="rId2"/>
    <p:sldId id="419" r:id="rId3"/>
    <p:sldId id="420" r:id="rId4"/>
    <p:sldId id="405" r:id="rId5"/>
    <p:sldId id="335" r:id="rId6"/>
    <p:sldId id="441" r:id="rId7"/>
    <p:sldId id="442" r:id="rId8"/>
    <p:sldId id="421" r:id="rId9"/>
    <p:sldId id="422" r:id="rId10"/>
    <p:sldId id="443" r:id="rId11"/>
    <p:sldId id="423" r:id="rId12"/>
    <p:sldId id="446" r:id="rId13"/>
    <p:sldId id="280" r:id="rId14"/>
    <p:sldId id="455" r:id="rId15"/>
    <p:sldId id="281" r:id="rId16"/>
    <p:sldId id="302" r:id="rId17"/>
    <p:sldId id="447" r:id="rId18"/>
    <p:sldId id="448" r:id="rId19"/>
    <p:sldId id="449" r:id="rId20"/>
    <p:sldId id="450" r:id="rId21"/>
    <p:sldId id="451" r:id="rId22"/>
    <p:sldId id="438" r:id="rId23"/>
    <p:sldId id="452" r:id="rId24"/>
    <p:sldId id="439" r:id="rId25"/>
    <p:sldId id="453" r:id="rId26"/>
    <p:sldId id="454" r:id="rId27"/>
    <p:sldId id="424" r:id="rId28"/>
    <p:sldId id="344" r:id="rId29"/>
    <p:sldId id="412" r:id="rId30"/>
    <p:sldId id="411" r:id="rId31"/>
    <p:sldId id="433" r:id="rId32"/>
    <p:sldId id="434" r:id="rId33"/>
    <p:sldId id="417" r:id="rId34"/>
    <p:sldId id="347" r:id="rId35"/>
    <p:sldId id="342" r:id="rId36"/>
    <p:sldId id="415" r:id="rId37"/>
    <p:sldId id="416" r:id="rId38"/>
    <p:sldId id="435" r:id="rId39"/>
    <p:sldId id="444" r:id="rId40"/>
    <p:sldId id="414" r:id="rId41"/>
    <p:sldId id="360" r:id="rId42"/>
    <p:sldId id="361" r:id="rId43"/>
    <p:sldId id="297" r:id="rId44"/>
    <p:sldId id="432" r:id="rId45"/>
    <p:sldId id="383" r:id="rId46"/>
    <p:sldId id="359" r:id="rId47"/>
    <p:sldId id="437" r:id="rId48"/>
    <p:sldId id="436" r:id="rId49"/>
    <p:sldId id="357" r:id="rId50"/>
    <p:sldId id="440" r:id="rId51"/>
    <p:sldId id="398" r:id="rId52"/>
    <p:sldId id="402" r:id="rId53"/>
    <p:sldId id="394" r:id="rId54"/>
    <p:sldId id="407" r:id="rId55"/>
    <p:sldId id="410" r:id="rId56"/>
    <p:sldId id="408" r:id="rId57"/>
    <p:sldId id="396" r:id="rId58"/>
    <p:sldId id="425" r:id="rId59"/>
    <p:sldId id="363" r:id="rId60"/>
    <p:sldId id="354" r:id="rId6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0805"/>
  </p:normalViewPr>
  <p:slideViewPr>
    <p:cSldViewPr snapToGrid="0" snapToObjects="1">
      <p:cViewPr varScale="1">
        <p:scale>
          <a:sx n="103" d="100"/>
          <a:sy n="103" d="100"/>
        </p:scale>
        <p:origin x="1872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Abraham Lincoln</c:v>
                </c:pt>
                <c:pt idx="1">
                  <c:v>Brook Hill</c:v>
                </c:pt>
                <c:pt idx="2">
                  <c:v>James Monroe</c:v>
                </c:pt>
                <c:pt idx="3">
                  <c:v>Herbert Slater</c:v>
                </c:pt>
                <c:pt idx="4">
                  <c:v>Hillard Comstock</c:v>
                </c:pt>
                <c:pt idx="5">
                  <c:v>Lawrence Cook</c:v>
                </c:pt>
                <c:pt idx="6">
                  <c:v>Rincon Valley</c:v>
                </c:pt>
                <c:pt idx="7">
                  <c:v>Elsie Allen</c:v>
                </c:pt>
                <c:pt idx="8">
                  <c:v>Piner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123</c:v>
                </c:pt>
                <c:pt idx="1">
                  <c:v>34</c:v>
                </c:pt>
                <c:pt idx="2">
                  <c:v>121</c:v>
                </c:pt>
                <c:pt idx="3">
                  <c:v>300</c:v>
                </c:pt>
                <c:pt idx="4">
                  <c:v>259</c:v>
                </c:pt>
                <c:pt idx="5">
                  <c:v>421</c:v>
                </c:pt>
                <c:pt idx="6">
                  <c:v>158</c:v>
                </c:pt>
                <c:pt idx="7">
                  <c:v>628</c:v>
                </c:pt>
                <c:pt idx="8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6-4563-97E9-9546E3D427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2012-13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Abraham Lincoln</c:v>
                </c:pt>
                <c:pt idx="1">
                  <c:v>Brook Hill</c:v>
                </c:pt>
                <c:pt idx="2">
                  <c:v>James Monroe</c:v>
                </c:pt>
                <c:pt idx="3">
                  <c:v>Herbert Slater</c:v>
                </c:pt>
                <c:pt idx="4">
                  <c:v>Hillard Comstock</c:v>
                </c:pt>
                <c:pt idx="5">
                  <c:v>Lawrence Cook</c:v>
                </c:pt>
                <c:pt idx="6">
                  <c:v>Rincon Valley</c:v>
                </c:pt>
                <c:pt idx="7">
                  <c:v>Elsie Allen</c:v>
                </c:pt>
                <c:pt idx="8">
                  <c:v>Piner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126</c:v>
                </c:pt>
                <c:pt idx="1">
                  <c:v>29</c:v>
                </c:pt>
                <c:pt idx="2">
                  <c:v>66</c:v>
                </c:pt>
                <c:pt idx="3">
                  <c:v>232</c:v>
                </c:pt>
                <c:pt idx="4">
                  <c:v>149</c:v>
                </c:pt>
                <c:pt idx="5">
                  <c:v>286</c:v>
                </c:pt>
                <c:pt idx="6">
                  <c:v>120</c:v>
                </c:pt>
                <c:pt idx="7">
                  <c:v>185</c:v>
                </c:pt>
                <c:pt idx="8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6-4563-97E9-9546E3D427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2013-14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Abraham Lincoln</c:v>
                </c:pt>
                <c:pt idx="1">
                  <c:v>Brook Hill</c:v>
                </c:pt>
                <c:pt idx="2">
                  <c:v>James Monroe</c:v>
                </c:pt>
                <c:pt idx="3">
                  <c:v>Herbert Slater</c:v>
                </c:pt>
                <c:pt idx="4">
                  <c:v>Hillard Comstock</c:v>
                </c:pt>
                <c:pt idx="5">
                  <c:v>Lawrence Cook</c:v>
                </c:pt>
                <c:pt idx="6">
                  <c:v>Rincon Valley</c:v>
                </c:pt>
                <c:pt idx="7">
                  <c:v>Elsie Allen</c:v>
                </c:pt>
                <c:pt idx="8">
                  <c:v>Piner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21</c:v>
                </c:pt>
                <c:pt idx="1">
                  <c:v>3</c:v>
                </c:pt>
                <c:pt idx="2">
                  <c:v>24</c:v>
                </c:pt>
                <c:pt idx="3">
                  <c:v>140</c:v>
                </c:pt>
                <c:pt idx="4">
                  <c:v>176</c:v>
                </c:pt>
                <c:pt idx="5">
                  <c:v>197</c:v>
                </c:pt>
                <c:pt idx="6">
                  <c:v>52</c:v>
                </c:pt>
                <c:pt idx="7">
                  <c:v>155</c:v>
                </c:pt>
                <c:pt idx="8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6-4563-97E9-9546E3D427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2014-15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Abraham Lincoln</c:v>
                </c:pt>
                <c:pt idx="1">
                  <c:v>Brook Hill</c:v>
                </c:pt>
                <c:pt idx="2">
                  <c:v>James Monroe</c:v>
                </c:pt>
                <c:pt idx="3">
                  <c:v>Herbert Slater</c:v>
                </c:pt>
                <c:pt idx="4">
                  <c:v>Hillard Comstock</c:v>
                </c:pt>
                <c:pt idx="5">
                  <c:v>Lawrence Cook</c:v>
                </c:pt>
                <c:pt idx="6">
                  <c:v>Rincon Valley</c:v>
                </c:pt>
                <c:pt idx="7">
                  <c:v>Elsie Allen</c:v>
                </c:pt>
                <c:pt idx="8">
                  <c:v>Piner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17</c:v>
                </c:pt>
                <c:pt idx="1">
                  <c:v>3</c:v>
                </c:pt>
                <c:pt idx="2">
                  <c:v>34</c:v>
                </c:pt>
                <c:pt idx="3">
                  <c:v>121</c:v>
                </c:pt>
                <c:pt idx="4">
                  <c:v>96</c:v>
                </c:pt>
                <c:pt idx="5">
                  <c:v>187</c:v>
                </c:pt>
                <c:pt idx="6">
                  <c:v>52</c:v>
                </c:pt>
                <c:pt idx="7">
                  <c:v>149</c:v>
                </c:pt>
                <c:pt idx="8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6-4563-97E9-9546E3D427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2015-16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Abraham Lincoln</c:v>
                </c:pt>
                <c:pt idx="1">
                  <c:v>Brook Hill</c:v>
                </c:pt>
                <c:pt idx="2">
                  <c:v>James Monroe</c:v>
                </c:pt>
                <c:pt idx="3">
                  <c:v>Herbert Slater</c:v>
                </c:pt>
                <c:pt idx="4">
                  <c:v>Hillard Comstock</c:v>
                </c:pt>
                <c:pt idx="5">
                  <c:v>Lawrence Cook</c:v>
                </c:pt>
                <c:pt idx="6">
                  <c:v>Rincon Valley</c:v>
                </c:pt>
                <c:pt idx="7">
                  <c:v>Elsie Allen</c:v>
                </c:pt>
                <c:pt idx="8">
                  <c:v>Piner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34</c:v>
                </c:pt>
                <c:pt idx="1">
                  <c:v>14</c:v>
                </c:pt>
                <c:pt idx="2">
                  <c:v>19</c:v>
                </c:pt>
                <c:pt idx="3">
                  <c:v>92</c:v>
                </c:pt>
                <c:pt idx="4">
                  <c:v>103</c:v>
                </c:pt>
                <c:pt idx="5">
                  <c:v>244</c:v>
                </c:pt>
                <c:pt idx="6">
                  <c:v>35</c:v>
                </c:pt>
                <c:pt idx="7">
                  <c:v>200</c:v>
                </c:pt>
                <c:pt idx="8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A6-4563-97E9-9546E3D42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61421048"/>
        <c:axId val="-1061407896"/>
      </c:barChart>
      <c:catAx>
        <c:axId val="-1061421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61407896"/>
        <c:crosses val="autoZero"/>
        <c:auto val="1"/>
        <c:lblAlgn val="ctr"/>
        <c:lblOffset val="100"/>
        <c:noMultiLvlLbl val="0"/>
      </c:catAx>
      <c:valAx>
        <c:axId val="-1061407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0614210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A22BD-BF3C-5F41-AB76-A1E0340B12CF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7702EADC-8C8E-7C42-8770-D914B7B10265}">
      <dgm:prSet phldrT="[Text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</dgm:spPr>
      <dgm:t>
        <a:bodyPr anchor="b"/>
        <a:lstStyle/>
        <a:p>
          <a:r>
            <a:rPr lang="en-US" sz="2000" dirty="0"/>
            <a:t>Tier 3</a:t>
          </a:r>
        </a:p>
        <a:p>
          <a:r>
            <a:rPr lang="en-US" sz="2000" dirty="0"/>
            <a:t> 5%</a:t>
          </a:r>
        </a:p>
      </dgm:t>
    </dgm:pt>
    <dgm:pt modelId="{A364EAAC-B0D1-1B40-BB30-30497258CBA7}" type="parTrans" cxnId="{17165AD1-2C57-EF48-902D-1CB383D4A7CE}">
      <dgm:prSet/>
      <dgm:spPr/>
      <dgm:t>
        <a:bodyPr/>
        <a:lstStyle/>
        <a:p>
          <a:endParaRPr lang="en-US"/>
        </a:p>
      </dgm:t>
    </dgm:pt>
    <dgm:pt modelId="{00C9C9C6-9135-E745-9596-F60A08AB7342}" type="sibTrans" cxnId="{17165AD1-2C57-EF48-902D-1CB383D4A7CE}">
      <dgm:prSet/>
      <dgm:spPr/>
      <dgm:t>
        <a:bodyPr/>
        <a:lstStyle/>
        <a:p>
          <a:endParaRPr lang="en-US"/>
        </a:p>
      </dgm:t>
    </dgm:pt>
    <dgm:pt modelId="{93BF0689-F446-2847-8238-B75D4A48BE04}">
      <dgm:prSet phldrT="[Text]"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60000"/>
                <a:lumOff val="40000"/>
              </a:schemeClr>
            </a:gs>
            <a:gs pos="62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000" dirty="0"/>
            <a:t>Tier 2 </a:t>
          </a:r>
        </a:p>
        <a:p>
          <a:r>
            <a:rPr lang="en-US" sz="2000" dirty="0"/>
            <a:t>15%</a:t>
          </a:r>
        </a:p>
      </dgm:t>
    </dgm:pt>
    <dgm:pt modelId="{FF75200D-9AC6-4D4B-AB9E-3B6E584E526F}" type="parTrans" cxnId="{98608411-40FD-A845-82EA-F986AFA5C118}">
      <dgm:prSet/>
      <dgm:spPr/>
      <dgm:t>
        <a:bodyPr/>
        <a:lstStyle/>
        <a:p>
          <a:endParaRPr lang="en-US"/>
        </a:p>
      </dgm:t>
    </dgm:pt>
    <dgm:pt modelId="{1B7B3814-82F0-0447-80C4-1AF7F4EA4F35}" type="sibTrans" cxnId="{98608411-40FD-A845-82EA-F986AFA5C118}">
      <dgm:prSet/>
      <dgm:spPr/>
      <dgm:t>
        <a:bodyPr/>
        <a:lstStyle/>
        <a:p>
          <a:endParaRPr lang="en-US"/>
        </a:p>
      </dgm:t>
    </dgm:pt>
    <dgm:pt modelId="{5569F600-01A2-A243-A745-2B41BC0B5FE4}">
      <dgm:prSet phldrT="[Text]" custT="1"/>
      <dgm:spPr>
        <a:gradFill rotWithShape="0">
          <a:gsLst>
            <a:gs pos="0">
              <a:schemeClr val="bg1"/>
            </a:gs>
            <a:gs pos="0">
              <a:schemeClr val="accent5">
                <a:lumMod val="75000"/>
              </a:schemeClr>
            </a:gs>
            <a:gs pos="36000">
              <a:schemeClr val="accent5">
                <a:lumMod val="75000"/>
              </a:schemeClr>
            </a:gs>
            <a:gs pos="52000">
              <a:schemeClr val="accent5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000" dirty="0"/>
            <a:t>Tier 1 </a:t>
          </a:r>
        </a:p>
        <a:p>
          <a:r>
            <a:rPr lang="en-US" sz="2000" dirty="0"/>
            <a:t>80% of individuals</a:t>
          </a:r>
        </a:p>
      </dgm:t>
    </dgm:pt>
    <dgm:pt modelId="{E7C30953-E492-6C47-BB90-558413950C45}" type="parTrans" cxnId="{5445D02A-29B0-F44C-9E30-91748715AAE2}">
      <dgm:prSet/>
      <dgm:spPr/>
      <dgm:t>
        <a:bodyPr/>
        <a:lstStyle/>
        <a:p>
          <a:endParaRPr lang="en-US"/>
        </a:p>
      </dgm:t>
    </dgm:pt>
    <dgm:pt modelId="{5B5525F3-BDF8-7043-A36E-FE092BF3AC37}" type="sibTrans" cxnId="{5445D02A-29B0-F44C-9E30-91748715AAE2}">
      <dgm:prSet/>
      <dgm:spPr/>
      <dgm:t>
        <a:bodyPr/>
        <a:lstStyle/>
        <a:p>
          <a:endParaRPr lang="en-US"/>
        </a:p>
      </dgm:t>
    </dgm:pt>
    <dgm:pt modelId="{5A2C5337-22B2-6A40-8CA7-B5EE24F49A5B}" type="pres">
      <dgm:prSet presAssocID="{989A22BD-BF3C-5F41-AB76-A1E0340B12CF}" presName="Name0" presStyleCnt="0">
        <dgm:presLayoutVars>
          <dgm:dir/>
          <dgm:animLvl val="lvl"/>
          <dgm:resizeHandles val="exact"/>
        </dgm:presLayoutVars>
      </dgm:prSet>
      <dgm:spPr/>
    </dgm:pt>
    <dgm:pt modelId="{668626DC-E994-8E42-949E-BEDA4872FBEA}" type="pres">
      <dgm:prSet presAssocID="{7702EADC-8C8E-7C42-8770-D914B7B10265}" presName="Name8" presStyleCnt="0"/>
      <dgm:spPr/>
    </dgm:pt>
    <dgm:pt modelId="{3DEECACA-867B-CE44-90DD-4F29797FB577}" type="pres">
      <dgm:prSet presAssocID="{7702EADC-8C8E-7C42-8770-D914B7B10265}" presName="level" presStyleLbl="node1" presStyleIdx="0" presStyleCnt="3">
        <dgm:presLayoutVars>
          <dgm:chMax val="1"/>
          <dgm:bulletEnabled val="1"/>
        </dgm:presLayoutVars>
      </dgm:prSet>
      <dgm:spPr/>
    </dgm:pt>
    <dgm:pt modelId="{7DEDAD9F-FD77-DB4C-A8B6-86BD12B70096}" type="pres">
      <dgm:prSet presAssocID="{7702EADC-8C8E-7C42-8770-D914B7B102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B13C538-A8FE-EE49-909E-38965B5A9665}" type="pres">
      <dgm:prSet presAssocID="{93BF0689-F446-2847-8238-B75D4A48BE04}" presName="Name8" presStyleCnt="0"/>
      <dgm:spPr/>
    </dgm:pt>
    <dgm:pt modelId="{E7E1D868-A966-5549-B3A4-039513EFA37B}" type="pres">
      <dgm:prSet presAssocID="{93BF0689-F446-2847-8238-B75D4A48BE04}" presName="level" presStyleLbl="node1" presStyleIdx="1" presStyleCnt="3">
        <dgm:presLayoutVars>
          <dgm:chMax val="1"/>
          <dgm:bulletEnabled val="1"/>
        </dgm:presLayoutVars>
      </dgm:prSet>
      <dgm:spPr/>
    </dgm:pt>
    <dgm:pt modelId="{508DB870-5817-5C43-8853-3C4658E28118}" type="pres">
      <dgm:prSet presAssocID="{93BF0689-F446-2847-8238-B75D4A48BE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50D5BE2-6EE2-E54D-BC0F-FD2D85866664}" type="pres">
      <dgm:prSet presAssocID="{5569F600-01A2-A243-A745-2B41BC0B5FE4}" presName="Name8" presStyleCnt="0"/>
      <dgm:spPr/>
    </dgm:pt>
    <dgm:pt modelId="{0038ABD9-82D5-554B-9D80-7B24F83CAAB1}" type="pres">
      <dgm:prSet presAssocID="{5569F600-01A2-A243-A745-2B41BC0B5FE4}" presName="level" presStyleLbl="node1" presStyleIdx="2" presStyleCnt="3">
        <dgm:presLayoutVars>
          <dgm:chMax val="1"/>
          <dgm:bulletEnabled val="1"/>
        </dgm:presLayoutVars>
      </dgm:prSet>
      <dgm:spPr/>
    </dgm:pt>
    <dgm:pt modelId="{1933F0D6-D4E9-8B49-AB49-866524BD4068}" type="pres">
      <dgm:prSet presAssocID="{5569F600-01A2-A243-A745-2B41BC0B5FE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A261902-B8DF-2244-B4CE-250891AA4129}" type="presOf" srcId="{5569F600-01A2-A243-A745-2B41BC0B5FE4}" destId="{1933F0D6-D4E9-8B49-AB49-866524BD4068}" srcOrd="1" destOrd="0" presId="urn:microsoft.com/office/officeart/2005/8/layout/pyramid1"/>
    <dgm:cxn modelId="{98608411-40FD-A845-82EA-F986AFA5C118}" srcId="{989A22BD-BF3C-5F41-AB76-A1E0340B12CF}" destId="{93BF0689-F446-2847-8238-B75D4A48BE04}" srcOrd="1" destOrd="0" parTransId="{FF75200D-9AC6-4D4B-AB9E-3B6E584E526F}" sibTransId="{1B7B3814-82F0-0447-80C4-1AF7F4EA4F35}"/>
    <dgm:cxn modelId="{5445D02A-29B0-F44C-9E30-91748715AAE2}" srcId="{989A22BD-BF3C-5F41-AB76-A1E0340B12CF}" destId="{5569F600-01A2-A243-A745-2B41BC0B5FE4}" srcOrd="2" destOrd="0" parTransId="{E7C30953-E492-6C47-BB90-558413950C45}" sibTransId="{5B5525F3-BDF8-7043-A36E-FE092BF3AC37}"/>
    <dgm:cxn modelId="{5413544D-BAAA-F24C-A4F1-F03B5F399959}" type="presOf" srcId="{93BF0689-F446-2847-8238-B75D4A48BE04}" destId="{508DB870-5817-5C43-8853-3C4658E28118}" srcOrd="1" destOrd="0" presId="urn:microsoft.com/office/officeart/2005/8/layout/pyramid1"/>
    <dgm:cxn modelId="{DE7E0F72-FBCE-A044-90A7-693946D23605}" type="presOf" srcId="{989A22BD-BF3C-5F41-AB76-A1E0340B12CF}" destId="{5A2C5337-22B2-6A40-8CA7-B5EE24F49A5B}" srcOrd="0" destOrd="0" presId="urn:microsoft.com/office/officeart/2005/8/layout/pyramid1"/>
    <dgm:cxn modelId="{B8376F82-DD2E-2041-AD6C-78548B6F30BB}" type="presOf" srcId="{5569F600-01A2-A243-A745-2B41BC0B5FE4}" destId="{0038ABD9-82D5-554B-9D80-7B24F83CAAB1}" srcOrd="0" destOrd="0" presId="urn:microsoft.com/office/officeart/2005/8/layout/pyramid1"/>
    <dgm:cxn modelId="{A23C8A87-EEC5-1246-B776-1D6E5C3549BB}" type="presOf" srcId="{93BF0689-F446-2847-8238-B75D4A48BE04}" destId="{E7E1D868-A966-5549-B3A4-039513EFA37B}" srcOrd="0" destOrd="0" presId="urn:microsoft.com/office/officeart/2005/8/layout/pyramid1"/>
    <dgm:cxn modelId="{17165AD1-2C57-EF48-902D-1CB383D4A7CE}" srcId="{989A22BD-BF3C-5F41-AB76-A1E0340B12CF}" destId="{7702EADC-8C8E-7C42-8770-D914B7B10265}" srcOrd="0" destOrd="0" parTransId="{A364EAAC-B0D1-1B40-BB30-30497258CBA7}" sibTransId="{00C9C9C6-9135-E745-9596-F60A08AB7342}"/>
    <dgm:cxn modelId="{316E68D4-39EA-F149-8FD4-85D6A7E16740}" type="presOf" srcId="{7702EADC-8C8E-7C42-8770-D914B7B10265}" destId="{3DEECACA-867B-CE44-90DD-4F29797FB577}" srcOrd="0" destOrd="0" presId="urn:microsoft.com/office/officeart/2005/8/layout/pyramid1"/>
    <dgm:cxn modelId="{C3171EE0-8B57-F74C-882D-0A1FA86F349E}" type="presOf" srcId="{7702EADC-8C8E-7C42-8770-D914B7B10265}" destId="{7DEDAD9F-FD77-DB4C-A8B6-86BD12B70096}" srcOrd="1" destOrd="0" presId="urn:microsoft.com/office/officeart/2005/8/layout/pyramid1"/>
    <dgm:cxn modelId="{D42D5D6A-8698-6748-8804-37F70CFB38F3}" type="presParOf" srcId="{5A2C5337-22B2-6A40-8CA7-B5EE24F49A5B}" destId="{668626DC-E994-8E42-949E-BEDA4872FBEA}" srcOrd="0" destOrd="0" presId="urn:microsoft.com/office/officeart/2005/8/layout/pyramid1"/>
    <dgm:cxn modelId="{5D1CD46D-A6A3-454E-99AF-C2B503F30B6B}" type="presParOf" srcId="{668626DC-E994-8E42-949E-BEDA4872FBEA}" destId="{3DEECACA-867B-CE44-90DD-4F29797FB577}" srcOrd="0" destOrd="0" presId="urn:microsoft.com/office/officeart/2005/8/layout/pyramid1"/>
    <dgm:cxn modelId="{CA3D0C29-DF54-854A-9394-86899ED52041}" type="presParOf" srcId="{668626DC-E994-8E42-949E-BEDA4872FBEA}" destId="{7DEDAD9F-FD77-DB4C-A8B6-86BD12B70096}" srcOrd="1" destOrd="0" presId="urn:microsoft.com/office/officeart/2005/8/layout/pyramid1"/>
    <dgm:cxn modelId="{E4B0A90D-8BAC-2A4A-B03F-2E6C0BF933D9}" type="presParOf" srcId="{5A2C5337-22B2-6A40-8CA7-B5EE24F49A5B}" destId="{1B13C538-A8FE-EE49-909E-38965B5A9665}" srcOrd="1" destOrd="0" presId="urn:microsoft.com/office/officeart/2005/8/layout/pyramid1"/>
    <dgm:cxn modelId="{09AC0DE6-8AAC-9B44-9F1D-2B423F1AAEA7}" type="presParOf" srcId="{1B13C538-A8FE-EE49-909E-38965B5A9665}" destId="{E7E1D868-A966-5549-B3A4-039513EFA37B}" srcOrd="0" destOrd="0" presId="urn:microsoft.com/office/officeart/2005/8/layout/pyramid1"/>
    <dgm:cxn modelId="{FD0BFAFE-6674-0343-8B4E-3C2EFC8052E7}" type="presParOf" srcId="{1B13C538-A8FE-EE49-909E-38965B5A9665}" destId="{508DB870-5817-5C43-8853-3C4658E28118}" srcOrd="1" destOrd="0" presId="urn:microsoft.com/office/officeart/2005/8/layout/pyramid1"/>
    <dgm:cxn modelId="{639DE75F-5E06-0D49-B645-63A8A550FF82}" type="presParOf" srcId="{5A2C5337-22B2-6A40-8CA7-B5EE24F49A5B}" destId="{150D5BE2-6EE2-E54D-BC0F-FD2D85866664}" srcOrd="2" destOrd="0" presId="urn:microsoft.com/office/officeart/2005/8/layout/pyramid1"/>
    <dgm:cxn modelId="{049D3703-4694-2B47-A799-3C7D9C5CDF34}" type="presParOf" srcId="{150D5BE2-6EE2-E54D-BC0F-FD2D85866664}" destId="{0038ABD9-82D5-554B-9D80-7B24F83CAAB1}" srcOrd="0" destOrd="0" presId="urn:microsoft.com/office/officeart/2005/8/layout/pyramid1"/>
    <dgm:cxn modelId="{A2F08451-2081-4F4E-948B-823FF0366998}" type="presParOf" srcId="{150D5BE2-6EE2-E54D-BC0F-FD2D85866664}" destId="{1933F0D6-D4E9-8B49-AB49-866524BD406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54459-2F91-4D31-AEA0-82E1DC81B171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908CBF98-DD1E-45C6-99B1-AD2C5F806B23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C0084396-1F5B-490B-A648-AB9B9DF31D19}" type="parTrans" cxnId="{F17B23C6-82C2-4330-9D81-842D041FB885}">
      <dgm:prSet/>
      <dgm:spPr/>
      <dgm:t>
        <a:bodyPr/>
        <a:lstStyle/>
        <a:p>
          <a:endParaRPr lang="en-US"/>
        </a:p>
      </dgm:t>
    </dgm:pt>
    <dgm:pt modelId="{A5CA1809-0FA2-43D1-B72C-BD1A4F3C16F3}" type="sibTrans" cxnId="{F17B23C6-82C2-4330-9D81-842D041FB885}">
      <dgm:prSet/>
      <dgm:spPr/>
      <dgm:t>
        <a:bodyPr/>
        <a:lstStyle/>
        <a:p>
          <a:endParaRPr lang="en-US"/>
        </a:p>
      </dgm:t>
    </dgm:pt>
    <dgm:pt modelId="{AFEC046B-2E16-43F4-A6C1-84F297B5D643}">
      <dgm:prSet phldrT="[Text]"/>
      <dgm:spPr/>
      <dgm:t>
        <a:bodyPr/>
        <a:lstStyle/>
        <a:p>
          <a:r>
            <a:rPr lang="en-US" dirty="0"/>
            <a:t>Practices</a:t>
          </a:r>
        </a:p>
      </dgm:t>
    </dgm:pt>
    <dgm:pt modelId="{84FFF144-EDB8-402E-991E-21FAB3B2A657}" type="parTrans" cxnId="{D7A3D55E-5457-41E5-B060-36BA9473653F}">
      <dgm:prSet/>
      <dgm:spPr/>
      <dgm:t>
        <a:bodyPr/>
        <a:lstStyle/>
        <a:p>
          <a:endParaRPr lang="en-US"/>
        </a:p>
      </dgm:t>
    </dgm:pt>
    <dgm:pt modelId="{7880E0A6-EE0E-4DDC-9C95-9E3A7FE0137D}" type="sibTrans" cxnId="{D7A3D55E-5457-41E5-B060-36BA9473653F}">
      <dgm:prSet/>
      <dgm:spPr/>
      <dgm:t>
        <a:bodyPr/>
        <a:lstStyle/>
        <a:p>
          <a:endParaRPr lang="en-US"/>
        </a:p>
      </dgm:t>
    </dgm:pt>
    <dgm:pt modelId="{4E902ACD-7AD7-40D6-BE35-27F90330D734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9FB9F04E-EB84-4647-9824-6604ED1C6A07}" type="parTrans" cxnId="{27E41F46-05AE-4A18-B59B-9AEFA9D99436}">
      <dgm:prSet/>
      <dgm:spPr/>
      <dgm:t>
        <a:bodyPr/>
        <a:lstStyle/>
        <a:p>
          <a:endParaRPr lang="en-US"/>
        </a:p>
      </dgm:t>
    </dgm:pt>
    <dgm:pt modelId="{C9D21801-761B-4FA8-96A7-7A999476564E}" type="sibTrans" cxnId="{27E41F46-05AE-4A18-B59B-9AEFA9D99436}">
      <dgm:prSet/>
      <dgm:spPr/>
      <dgm:t>
        <a:bodyPr/>
        <a:lstStyle/>
        <a:p>
          <a:endParaRPr lang="en-US"/>
        </a:p>
      </dgm:t>
    </dgm:pt>
    <dgm:pt modelId="{1A8E082E-1D07-4419-B0A8-00AD68CC6191}" type="pres">
      <dgm:prSet presAssocID="{C1354459-2F91-4D31-AEA0-82E1DC81B171}" presName="compositeShape" presStyleCnt="0">
        <dgm:presLayoutVars>
          <dgm:chMax val="7"/>
          <dgm:dir/>
          <dgm:resizeHandles val="exact"/>
        </dgm:presLayoutVars>
      </dgm:prSet>
      <dgm:spPr/>
    </dgm:pt>
    <dgm:pt modelId="{4FE2ED8E-D9CE-4B31-9341-20E563A72658}" type="pres">
      <dgm:prSet presAssocID="{908CBF98-DD1E-45C6-99B1-AD2C5F806B23}" presName="circ1" presStyleLbl="vennNode1" presStyleIdx="0" presStyleCnt="3"/>
      <dgm:spPr/>
    </dgm:pt>
    <dgm:pt modelId="{8B567006-3663-4EA5-B5D2-B29A417FEBF9}" type="pres">
      <dgm:prSet presAssocID="{908CBF98-DD1E-45C6-99B1-AD2C5F806B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5FE0750-EDDB-4F1D-9A9A-B0FF12CBB854}" type="pres">
      <dgm:prSet presAssocID="{AFEC046B-2E16-43F4-A6C1-84F297B5D643}" presName="circ2" presStyleLbl="vennNode1" presStyleIdx="1" presStyleCnt="3"/>
      <dgm:spPr/>
    </dgm:pt>
    <dgm:pt modelId="{BA9D429A-DA8C-415B-BB15-74366B30570D}" type="pres">
      <dgm:prSet presAssocID="{AFEC046B-2E16-43F4-A6C1-84F297B5D6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9F20BE7-3840-4BA4-9E7E-A3AB7479B4A3}" type="pres">
      <dgm:prSet presAssocID="{4E902ACD-7AD7-40D6-BE35-27F90330D734}" presName="circ3" presStyleLbl="vennNode1" presStyleIdx="2" presStyleCnt="3" custLinFactNeighborX="-651" custLinFactNeighborY="43"/>
      <dgm:spPr/>
    </dgm:pt>
    <dgm:pt modelId="{F3168C4A-51D8-4E9E-BF98-AC31C9264AA5}" type="pres">
      <dgm:prSet presAssocID="{4E902ACD-7AD7-40D6-BE35-27F90330D73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8A80B26-403A-3E4F-A5E1-0934ABC34C21}" type="presOf" srcId="{908CBF98-DD1E-45C6-99B1-AD2C5F806B23}" destId="{8B567006-3663-4EA5-B5D2-B29A417FEBF9}" srcOrd="1" destOrd="0" presId="urn:microsoft.com/office/officeart/2005/8/layout/venn1"/>
    <dgm:cxn modelId="{61283330-DE3B-EC49-9A58-ADD368550019}" type="presOf" srcId="{908CBF98-DD1E-45C6-99B1-AD2C5F806B23}" destId="{4FE2ED8E-D9CE-4B31-9341-20E563A72658}" srcOrd="0" destOrd="0" presId="urn:microsoft.com/office/officeart/2005/8/layout/venn1"/>
    <dgm:cxn modelId="{700EB23B-1709-994F-904E-D5CFA0AD48C5}" type="presOf" srcId="{4E902ACD-7AD7-40D6-BE35-27F90330D734}" destId="{F3168C4A-51D8-4E9E-BF98-AC31C9264AA5}" srcOrd="1" destOrd="0" presId="urn:microsoft.com/office/officeart/2005/8/layout/venn1"/>
    <dgm:cxn modelId="{27E41F46-05AE-4A18-B59B-9AEFA9D99436}" srcId="{C1354459-2F91-4D31-AEA0-82E1DC81B171}" destId="{4E902ACD-7AD7-40D6-BE35-27F90330D734}" srcOrd="2" destOrd="0" parTransId="{9FB9F04E-EB84-4647-9824-6604ED1C6A07}" sibTransId="{C9D21801-761B-4FA8-96A7-7A999476564E}"/>
    <dgm:cxn modelId="{82210150-F537-D248-8A62-96FB0E9C7461}" type="presOf" srcId="{AFEC046B-2E16-43F4-A6C1-84F297B5D643}" destId="{BA9D429A-DA8C-415B-BB15-74366B30570D}" srcOrd="1" destOrd="0" presId="urn:microsoft.com/office/officeart/2005/8/layout/venn1"/>
    <dgm:cxn modelId="{D7A3D55E-5457-41E5-B060-36BA9473653F}" srcId="{C1354459-2F91-4D31-AEA0-82E1DC81B171}" destId="{AFEC046B-2E16-43F4-A6C1-84F297B5D643}" srcOrd="1" destOrd="0" parTransId="{84FFF144-EDB8-402E-991E-21FAB3B2A657}" sibTransId="{7880E0A6-EE0E-4DDC-9C95-9E3A7FE0137D}"/>
    <dgm:cxn modelId="{CB768A63-07E9-5541-AD4A-432D4D9445EC}" type="presOf" srcId="{4E902ACD-7AD7-40D6-BE35-27F90330D734}" destId="{89F20BE7-3840-4BA4-9E7E-A3AB7479B4A3}" srcOrd="0" destOrd="0" presId="urn:microsoft.com/office/officeart/2005/8/layout/venn1"/>
    <dgm:cxn modelId="{446D3569-A855-4045-BCAD-98AD3AA808E7}" type="presOf" srcId="{AFEC046B-2E16-43F4-A6C1-84F297B5D643}" destId="{F5FE0750-EDDB-4F1D-9A9A-B0FF12CBB854}" srcOrd="0" destOrd="0" presId="urn:microsoft.com/office/officeart/2005/8/layout/venn1"/>
    <dgm:cxn modelId="{F17B23C6-82C2-4330-9D81-842D041FB885}" srcId="{C1354459-2F91-4D31-AEA0-82E1DC81B171}" destId="{908CBF98-DD1E-45C6-99B1-AD2C5F806B23}" srcOrd="0" destOrd="0" parTransId="{C0084396-1F5B-490B-A648-AB9B9DF31D19}" sibTransId="{A5CA1809-0FA2-43D1-B72C-BD1A4F3C16F3}"/>
    <dgm:cxn modelId="{0753F5FC-A0FD-FE44-A533-D37F02C38FDC}" type="presOf" srcId="{C1354459-2F91-4D31-AEA0-82E1DC81B171}" destId="{1A8E082E-1D07-4419-B0A8-00AD68CC6191}" srcOrd="0" destOrd="0" presId="urn:microsoft.com/office/officeart/2005/8/layout/venn1"/>
    <dgm:cxn modelId="{6B33FEE7-8C62-4045-A4EA-8EAA716E9445}" type="presParOf" srcId="{1A8E082E-1D07-4419-B0A8-00AD68CC6191}" destId="{4FE2ED8E-D9CE-4B31-9341-20E563A72658}" srcOrd="0" destOrd="0" presId="urn:microsoft.com/office/officeart/2005/8/layout/venn1"/>
    <dgm:cxn modelId="{F8F4C412-3CEF-6648-AAF0-EAB0523BACF7}" type="presParOf" srcId="{1A8E082E-1D07-4419-B0A8-00AD68CC6191}" destId="{8B567006-3663-4EA5-B5D2-B29A417FEBF9}" srcOrd="1" destOrd="0" presId="urn:microsoft.com/office/officeart/2005/8/layout/venn1"/>
    <dgm:cxn modelId="{A073D2EB-EF5D-EB46-A4F7-D36E76D06693}" type="presParOf" srcId="{1A8E082E-1D07-4419-B0A8-00AD68CC6191}" destId="{F5FE0750-EDDB-4F1D-9A9A-B0FF12CBB854}" srcOrd="2" destOrd="0" presId="urn:microsoft.com/office/officeart/2005/8/layout/venn1"/>
    <dgm:cxn modelId="{270DD6EE-6F3A-0749-9F67-0401D8306CD4}" type="presParOf" srcId="{1A8E082E-1D07-4419-B0A8-00AD68CC6191}" destId="{BA9D429A-DA8C-415B-BB15-74366B30570D}" srcOrd="3" destOrd="0" presId="urn:microsoft.com/office/officeart/2005/8/layout/venn1"/>
    <dgm:cxn modelId="{FC8BA80F-E7C1-1A46-B461-442468AF6A01}" type="presParOf" srcId="{1A8E082E-1D07-4419-B0A8-00AD68CC6191}" destId="{89F20BE7-3840-4BA4-9E7E-A3AB7479B4A3}" srcOrd="4" destOrd="0" presId="urn:microsoft.com/office/officeart/2005/8/layout/venn1"/>
    <dgm:cxn modelId="{4F367D1A-2573-CA47-8209-FCEEBAE4B0DA}" type="presParOf" srcId="{1A8E082E-1D07-4419-B0A8-00AD68CC6191}" destId="{F3168C4A-51D8-4E9E-BF98-AC31C9264AA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CACA-867B-CE44-90DD-4F29797FB577}">
      <dsp:nvSpPr>
        <dsp:cNvPr id="0" name=""/>
        <dsp:cNvSpPr/>
      </dsp:nvSpPr>
      <dsp:spPr>
        <a:xfrm>
          <a:off x="674510" y="0"/>
          <a:ext cx="674510" cy="1581502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Tier 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5%</a:t>
          </a:r>
        </a:p>
      </dsp:txBody>
      <dsp:txXfrm>
        <a:off x="674510" y="0"/>
        <a:ext cx="674510" cy="1581502"/>
      </dsp:txXfrm>
    </dsp:sp>
    <dsp:sp modelId="{E7E1D868-A966-5549-B3A4-039513EFA37B}">
      <dsp:nvSpPr>
        <dsp:cNvPr id="0" name=""/>
        <dsp:cNvSpPr/>
      </dsp:nvSpPr>
      <dsp:spPr>
        <a:xfrm>
          <a:off x="337255" y="1581502"/>
          <a:ext cx="1349021" cy="1581502"/>
        </a:xfrm>
        <a:prstGeom prst="trapezoid">
          <a:avLst>
            <a:gd name="adj" fmla="val 25000"/>
          </a:avLst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60000"/>
                <a:lumOff val="40000"/>
              </a:schemeClr>
            </a:gs>
            <a:gs pos="62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Tier 2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15%</a:t>
          </a:r>
        </a:p>
      </dsp:txBody>
      <dsp:txXfrm>
        <a:off x="573334" y="1581502"/>
        <a:ext cx="876863" cy="1581502"/>
      </dsp:txXfrm>
    </dsp:sp>
    <dsp:sp modelId="{0038ABD9-82D5-554B-9D80-7B24F83CAAB1}">
      <dsp:nvSpPr>
        <dsp:cNvPr id="0" name=""/>
        <dsp:cNvSpPr/>
      </dsp:nvSpPr>
      <dsp:spPr>
        <a:xfrm>
          <a:off x="0" y="3163004"/>
          <a:ext cx="2023532" cy="1581502"/>
        </a:xfrm>
        <a:prstGeom prst="trapezoid">
          <a:avLst>
            <a:gd name="adj" fmla="val 21325"/>
          </a:avLst>
        </a:prstGeom>
        <a:gradFill rotWithShape="0">
          <a:gsLst>
            <a:gs pos="0">
              <a:schemeClr val="bg1"/>
            </a:gs>
            <a:gs pos="0">
              <a:schemeClr val="accent5">
                <a:lumMod val="75000"/>
              </a:schemeClr>
            </a:gs>
            <a:gs pos="36000">
              <a:schemeClr val="accent5">
                <a:lumMod val="75000"/>
              </a:schemeClr>
            </a:gs>
            <a:gs pos="52000">
              <a:schemeClr val="accent5">
                <a:lumMod val="75000"/>
              </a:schemeClr>
            </a:gs>
          </a:gsLst>
          <a:lin ang="5400000" scaled="1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Tier 1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80% of individuals</a:t>
          </a:r>
        </a:p>
      </dsp:txBody>
      <dsp:txXfrm>
        <a:off x="354118" y="3163004"/>
        <a:ext cx="1315295" cy="1581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2ED8E-D9CE-4B31-9341-20E563A72658}">
      <dsp:nvSpPr>
        <dsp:cNvPr id="0" name=""/>
        <dsp:cNvSpPr/>
      </dsp:nvSpPr>
      <dsp:spPr>
        <a:xfrm>
          <a:off x="1203959" y="46672"/>
          <a:ext cx="2240280" cy="22402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Systems</a:t>
          </a:r>
        </a:p>
      </dsp:txBody>
      <dsp:txXfrm>
        <a:off x="1502664" y="438721"/>
        <a:ext cx="1642872" cy="1008126"/>
      </dsp:txXfrm>
    </dsp:sp>
    <dsp:sp modelId="{F5FE0750-EDDB-4F1D-9A9A-B0FF12CBB854}">
      <dsp:nvSpPr>
        <dsp:cNvPr id="0" name=""/>
        <dsp:cNvSpPr/>
      </dsp:nvSpPr>
      <dsp:spPr>
        <a:xfrm>
          <a:off x="2012327" y="1446847"/>
          <a:ext cx="2240280" cy="2240280"/>
        </a:xfrm>
        <a:prstGeom prst="ellipse">
          <a:avLst/>
        </a:prstGeom>
        <a:solidFill>
          <a:schemeClr val="accent2">
            <a:alpha val="50000"/>
            <a:hueOff val="56720"/>
            <a:satOff val="6519"/>
            <a:lumOff val="-5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Practices</a:t>
          </a:r>
        </a:p>
      </dsp:txBody>
      <dsp:txXfrm>
        <a:off x="2697480" y="2025586"/>
        <a:ext cx="1344168" cy="1232154"/>
      </dsp:txXfrm>
    </dsp:sp>
    <dsp:sp modelId="{89F20BE7-3840-4BA4-9E7E-A3AB7479B4A3}">
      <dsp:nvSpPr>
        <dsp:cNvPr id="0" name=""/>
        <dsp:cNvSpPr/>
      </dsp:nvSpPr>
      <dsp:spPr>
        <a:xfrm>
          <a:off x="381008" y="1447810"/>
          <a:ext cx="2240280" cy="2240280"/>
        </a:xfrm>
        <a:prstGeom prst="ellipse">
          <a:avLst/>
        </a:prstGeom>
        <a:solidFill>
          <a:schemeClr val="accent2">
            <a:alpha val="50000"/>
            <a:hueOff val="113439"/>
            <a:satOff val="13039"/>
            <a:lumOff val="-103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Data</a:t>
          </a:r>
        </a:p>
      </dsp:txBody>
      <dsp:txXfrm>
        <a:off x="591967" y="2026549"/>
        <a:ext cx="1344168" cy="123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8BDBC3A-ABE2-6A44-9EA2-FCD95CE04409}" type="datetimeFigureOut">
              <a:rPr lang="en-US" smtClean="0"/>
              <a:t>8/20/19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C7CB392-FA1F-744C-9B85-8459EF28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5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7328-A694-3D4E-AD76-9E73E35AE4C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2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B392-FA1F-744C-9B85-8459EF2805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8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first one</a:t>
            </a:r>
            <a:r>
              <a:rPr lang="en-US" baseline="0" dirty="0"/>
              <a:t> together and then as a table group they do the 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05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B392-FA1F-744C-9B85-8459EF2805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1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defRPr/>
            </a:pPr>
            <a:r>
              <a:rPr lang="en-US" dirty="0"/>
              <a:t>You want students</a:t>
            </a:r>
            <a:r>
              <a:rPr lang="en-US" baseline="0" dirty="0"/>
              <a:t> understand the impact of their behaviors on others.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5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B392-FA1F-744C-9B85-8459EF2805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defRPr/>
            </a:pPr>
            <a:r>
              <a:rPr lang="en-US" dirty="0"/>
              <a:t>You want students</a:t>
            </a:r>
            <a:r>
              <a:rPr lang="en-US" baseline="0" dirty="0"/>
              <a:t> understand the impact of their behaviors on others.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B392-FA1F-744C-9B85-8459EF2805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6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defRPr/>
            </a:pPr>
            <a:r>
              <a:rPr lang="en-US" dirty="0"/>
              <a:t>You want students</a:t>
            </a:r>
            <a:r>
              <a:rPr lang="en-US" baseline="0" dirty="0"/>
              <a:t> understand the impact of their behaviors on others.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62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B392-FA1F-744C-9B85-8459EF2805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4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defRPr/>
            </a:pPr>
            <a:r>
              <a:rPr lang="en-US" dirty="0"/>
              <a:t>You want students</a:t>
            </a:r>
            <a:r>
              <a:rPr lang="en-US" baseline="0" dirty="0"/>
              <a:t> understand the impact of their behaviors on others.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0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572" indent="-235572" defTabSz="471145">
              <a:buFontTx/>
              <a:buAutoNum type="arabicPeriod"/>
              <a:defRPr/>
            </a:pPr>
            <a:r>
              <a:rPr lang="en-US" dirty="0"/>
              <a:t>What resonated with you most about yesterday?</a:t>
            </a:r>
          </a:p>
          <a:p>
            <a:pPr marL="235572" indent="-235572" defTabSz="471145">
              <a:buFontTx/>
              <a:buAutoNum type="arabicPeriod"/>
              <a:defRPr/>
            </a:pPr>
            <a:r>
              <a:rPr lang="en-US" dirty="0"/>
              <a:t>Use blank cards or sticky notes: have people write down their finest quality they are brining to the circle today.</a:t>
            </a:r>
          </a:p>
          <a:p>
            <a:pPr marL="235572" indent="-235572" defTabSz="471145">
              <a:buFontTx/>
              <a:buAutoNum type="arabicPeriod"/>
              <a:defRPr/>
            </a:pPr>
            <a:r>
              <a:rPr lang="en-US" dirty="0"/>
              <a:t>What are you hoping for today?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B392-FA1F-744C-9B85-8459EF2805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86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first one</a:t>
            </a:r>
            <a:r>
              <a:rPr lang="en-US" baseline="0" dirty="0"/>
              <a:t> together and then as a table group they do the 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34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defRPr/>
            </a:pPr>
            <a:r>
              <a:rPr lang="en-US" dirty="0"/>
              <a:t>Have them think of a few on their own at their tables.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25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742A-5696-4A44-9283-FA47810E039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83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742A-5696-4A44-9283-FA47810E039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08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cards with elementary and secondary scenarios.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B392-FA1F-744C-9B85-8459EF2805D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16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round for each participant</a:t>
            </a:r>
            <a:r>
              <a:rPr lang="en-US" baseline="0" dirty="0"/>
              <a:t> category from role 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B392-FA1F-744C-9B85-8459EF2805D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16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the connection that Tier 1 RJ and PBIS is about working with students, creating expectations/agreements with students not to or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B392-FA1F-744C-9B85-8459EF2805D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92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D510-16D6-C343-AB7C-AEEDE711260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72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B392-FA1F-744C-9B85-8459EF2805D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34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Round: What are you feeling now?</a:t>
            </a:r>
          </a:p>
          <a:p>
            <a:r>
              <a:rPr lang="en-US" dirty="0"/>
              <a:t>Second</a:t>
            </a:r>
            <a:r>
              <a:rPr lang="en-US" baseline="0" dirty="0"/>
              <a:t> Round: I used to think, now I think.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B392-FA1F-744C-9B85-8459EF2805D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1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first one together and then as a table group have them do the rest and debrief.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first one together and then as a table group have them do the rest and debrief.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first one together and then as a table group have them do the rest and debrief.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first one together and then as a table group have them do the rest and debrief.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57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first one together and then as a table group have them do the rest and debrief.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9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first one together and then as a table group have them do the rest and debrief.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2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first one together and then as a table group have them do the rest and debrief.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149BC-6800-4B3F-9C9A-8F96617B90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8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F0F-ABE0-4A1C-A67F-7552DEE92E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E0FB-16D1-47DF-B282-38C5ED0E33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5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09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270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54948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562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575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3087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4662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1872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2229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2914-F3E3-5941-A70E-9116773A3C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orange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6" y="99217"/>
            <a:ext cx="8945568" cy="6655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576" y="6224588"/>
            <a:ext cx="927100" cy="2667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34149" y="6224588"/>
            <a:ext cx="580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C02914-F3E3-5941-A70E-9116773A3C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6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47117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E211-BA57-492F-99B6-B02150E571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E0FB-16D1-47DF-B282-38C5ED0E33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114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6717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A0F7-946B-4C47-9367-2C08A1B11D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E0FB-16D1-47DF-B282-38C5ED0E33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0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AE51-8626-43F2-B77B-778E15592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E0FB-16D1-47DF-B282-38C5ED0E33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4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5197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082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C462F5-793F-436E-B3A3-A3784B6526E1}" type="datetime1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Sound Supports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2CB29B-5459-344B-A2F1-CE1C1FB6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0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  <p:sldLayoutId id="2147484451" r:id="rId12"/>
    <p:sldLayoutId id="2147484452" r:id="rId13"/>
    <p:sldLayoutId id="2147484453" r:id="rId14"/>
    <p:sldLayoutId id="2147484454" r:id="rId15"/>
    <p:sldLayoutId id="2147484455" r:id="rId16"/>
    <p:sldLayoutId id="2147484456" r:id="rId17"/>
    <p:sldLayoutId id="2147484457" r:id="rId18"/>
    <p:sldLayoutId id="2147483999" r:id="rId19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x9SmBYWZQ" TargetMode="External"/><Relationship Id="rId2" Type="http://schemas.openxmlformats.org/officeDocument/2006/relationships/hyperlink" Target="https://www.youtube.com/watch?v=g8_94O4ExSA&amp;t=5s" TargetMode="Externa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r1yvyP141U&amp;t=230s" TargetMode="Externa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bridgetwalkerphd@gmail.com" TargetMode="External"/><Relationship Id="rId2" Type="http://schemas.openxmlformats.org/officeDocument/2006/relationships/hyperlink" Target="mailto:lynassl@gmail.com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soundsupportsk12.com" TargetMode="External"/><Relationship Id="rId4" Type="http://schemas.openxmlformats.org/officeDocument/2006/relationships/hyperlink" Target="mailto:cnfrodge@gmail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3926" y="2734519"/>
            <a:ext cx="3937545" cy="1388962"/>
          </a:xfrm>
        </p:spPr>
        <p:txBody>
          <a:bodyPr>
            <a:normAutofit fontScale="90000"/>
          </a:bodyPr>
          <a:lstStyle/>
          <a:p>
            <a:r>
              <a:rPr lang="en-US" dirty="0"/>
              <a:t>An Introduction to Restorative Practices </a:t>
            </a:r>
            <a:br>
              <a:rPr lang="en-US" dirty="0"/>
            </a:br>
            <a:r>
              <a:rPr lang="en-US" dirty="0"/>
              <a:t>with PBIS: </a:t>
            </a:r>
            <a:br>
              <a:rPr lang="en-US" dirty="0"/>
            </a:br>
            <a:r>
              <a:rPr lang="en-US" dirty="0"/>
              <a:t>Day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6076" y="4265263"/>
            <a:ext cx="4707924" cy="225910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Lori </a:t>
            </a:r>
            <a:r>
              <a:rPr lang="en-US" sz="2400" dirty="0" err="1">
                <a:solidFill>
                  <a:schemeClr val="tx1"/>
                </a:solidFill>
              </a:rPr>
              <a:t>Lynass</a:t>
            </a:r>
            <a:r>
              <a:rPr lang="en-US" sz="2400" dirty="0">
                <a:solidFill>
                  <a:schemeClr val="tx1"/>
                </a:solidFill>
              </a:rPr>
              <a:t> Ed.D.</a:t>
            </a:r>
          </a:p>
          <a:p>
            <a:r>
              <a:rPr lang="en-US" sz="2400" dirty="0">
                <a:solidFill>
                  <a:schemeClr val="tx1"/>
                </a:solidFill>
              </a:rPr>
              <a:t>Bridget Walker, Ph.D.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www.soundsupportsk12.com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CCD7E-2795-4C4B-97D1-F25CABFE7E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79"/>
          <a:stretch/>
        </p:blipFill>
        <p:spPr>
          <a:xfrm>
            <a:off x="0" y="0"/>
            <a:ext cx="483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5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241207"/>
            <a:ext cx="84582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PARADIGM SHIFT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1"/>
          <a:ext cx="8458200" cy="55625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Traditional Discipline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Restorative Practices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and rules violated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People and relationships violated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focuses on establishing guilt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Justice identifies needs and obligations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Accountability = punishment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Accountability = understanding impact, repairing harm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directed at offender, while victim is ignored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Offender, victim and school all have direct roles in justice process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Rules and intent outweigh whether outcome is positive/negative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Offender is responsible for harmful behavior, repairing harm and working toward positive outcome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opportunity for remorse or amends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90727-6242-4BA2-BA04-D28A932B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6C86D3-6984-3B4A-8BF1-3E1585D72639}"/>
              </a:ext>
            </a:extLst>
          </p:cNvPr>
          <p:cNvCxnSpPr>
            <a:cxnSpLocks/>
          </p:cNvCxnSpPr>
          <p:nvPr/>
        </p:nvCxnSpPr>
        <p:spPr>
          <a:xfrm>
            <a:off x="484095" y="880969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42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241207"/>
            <a:ext cx="84582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PARADIGM SHIFT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274473"/>
              </p:ext>
            </p:extLst>
          </p:nvPr>
        </p:nvGraphicFramePr>
        <p:xfrm>
          <a:off x="228600" y="1143001"/>
          <a:ext cx="8458200" cy="555996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Traditional Discipline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Restorative Practices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and rules violated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People and relationships violated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focuses on establishing guilt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Justice identifies needs and obligations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Accountability = punishment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Accountability = understanding impact, repairing harm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directed at offender, while victim is ignored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Offender, victim and school all have direct roles in justice process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Rules and intent outweigh whether outcome is positive/negative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Offender is responsible for harmful behavior, repairing harm and working toward positive outcome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8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opportunity for remorse or amends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Opportunity given for amends and expression of remorse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6C86D3-6984-3B4A-8BF1-3E1585D72639}"/>
              </a:ext>
            </a:extLst>
          </p:cNvPr>
          <p:cNvCxnSpPr>
            <a:cxnSpLocks/>
          </p:cNvCxnSpPr>
          <p:nvPr/>
        </p:nvCxnSpPr>
        <p:spPr>
          <a:xfrm>
            <a:off x="484095" y="880969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0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RESTORATIVE PRACTICES: Continuum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39D71-F629-4BC6-B963-668CB1D6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The Restorative Practices Handbook  by Bob Costello, Joshua </a:t>
            </a:r>
            <a:r>
              <a:rPr lang="en-US" dirty="0" err="1">
                <a:solidFill>
                  <a:prstClr val="black"/>
                </a:solidFill>
              </a:rPr>
              <a:t>Wachtel</a:t>
            </a:r>
            <a:r>
              <a:rPr lang="en-US" dirty="0">
                <a:solidFill>
                  <a:prstClr val="black"/>
                </a:solidFill>
              </a:rPr>
              <a:t> and Ted </a:t>
            </a:r>
            <a:r>
              <a:rPr lang="en-US" dirty="0" err="1">
                <a:solidFill>
                  <a:prstClr val="black"/>
                </a:solidFill>
              </a:rPr>
              <a:t>Watchtel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013F23-528B-D74C-8995-F334711E739D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6EF1A2-2E98-CF4D-9AAB-B8467DF4C763}"/>
              </a:ext>
            </a:extLst>
          </p:cNvPr>
          <p:cNvCxnSpPr>
            <a:cxnSpLocks/>
          </p:cNvCxnSpPr>
          <p:nvPr/>
        </p:nvCxnSpPr>
        <p:spPr>
          <a:xfrm>
            <a:off x="484095" y="3371850"/>
            <a:ext cx="81399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ADB174-14DB-4B4A-963A-56AAA5C33A78}"/>
              </a:ext>
            </a:extLst>
          </p:cNvPr>
          <p:cNvSpPr txBox="1"/>
          <p:nvPr/>
        </p:nvSpPr>
        <p:spPr>
          <a:xfrm>
            <a:off x="484095" y="2263854"/>
            <a:ext cx="1714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Affective Statements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00B2E-AAA5-5748-8A25-C60DD0CFB19E}"/>
              </a:ext>
            </a:extLst>
          </p:cNvPr>
          <p:cNvSpPr txBox="1"/>
          <p:nvPr/>
        </p:nvSpPr>
        <p:spPr>
          <a:xfrm>
            <a:off x="2312895" y="2306905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Affective Questions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5988C3-6404-8B40-8E63-AF78C68EAB0C}"/>
              </a:ext>
            </a:extLst>
          </p:cNvPr>
          <p:cNvSpPr txBox="1"/>
          <p:nvPr/>
        </p:nvSpPr>
        <p:spPr>
          <a:xfrm>
            <a:off x="3836895" y="1944548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impromptu conference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CE1E3-60BD-4F4F-A56C-AA9ADF92A93B}"/>
              </a:ext>
            </a:extLst>
          </p:cNvPr>
          <p:cNvSpPr txBox="1"/>
          <p:nvPr/>
        </p:nvSpPr>
        <p:spPr>
          <a:xfrm>
            <a:off x="5890372" y="1944548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Group or Circle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5A171D-9761-C542-B6C2-ADDFE2554120}"/>
              </a:ext>
            </a:extLst>
          </p:cNvPr>
          <p:cNvSpPr txBox="1"/>
          <p:nvPr/>
        </p:nvSpPr>
        <p:spPr>
          <a:xfrm>
            <a:off x="7109572" y="2263854"/>
            <a:ext cx="1619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Formal Conference</a:t>
            </a:r>
          </a:p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F99388-B127-6747-BAFE-5B8EE03D3009}"/>
              </a:ext>
            </a:extLst>
          </p:cNvPr>
          <p:cNvSpPr txBox="1"/>
          <p:nvPr/>
        </p:nvSpPr>
        <p:spPr>
          <a:xfrm>
            <a:off x="443064" y="4243367"/>
            <a:ext cx="242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14080C-8B2D-6743-AFBD-64EB47258BF2}"/>
              </a:ext>
            </a:extLst>
          </p:cNvPr>
          <p:cNvSpPr txBox="1"/>
          <p:nvPr/>
        </p:nvSpPr>
        <p:spPr>
          <a:xfrm>
            <a:off x="6957172" y="4223424"/>
            <a:ext cx="18950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FORMAL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3067C-85B9-ED49-A01A-23D579B6F272}"/>
              </a:ext>
            </a:extLst>
          </p:cNvPr>
          <p:cNvSpPr txBox="1"/>
          <p:nvPr/>
        </p:nvSpPr>
        <p:spPr>
          <a:xfrm>
            <a:off x="1115416" y="3560247"/>
            <a:ext cx="107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B74EBF-AE37-D349-8CA2-47119DCA64AF}"/>
              </a:ext>
            </a:extLst>
          </p:cNvPr>
          <p:cNvSpPr txBox="1"/>
          <p:nvPr/>
        </p:nvSpPr>
        <p:spPr>
          <a:xfrm>
            <a:off x="2866292" y="3583334"/>
            <a:ext cx="132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295040-5174-784A-A56F-D607520502DC}"/>
              </a:ext>
            </a:extLst>
          </p:cNvPr>
          <p:cNvSpPr txBox="1"/>
          <p:nvPr/>
        </p:nvSpPr>
        <p:spPr>
          <a:xfrm>
            <a:off x="4554071" y="3566805"/>
            <a:ext cx="111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35675-8958-1742-9173-DFF6E3322D9E}"/>
              </a:ext>
            </a:extLst>
          </p:cNvPr>
          <p:cNvSpPr txBox="1"/>
          <p:nvPr/>
        </p:nvSpPr>
        <p:spPr>
          <a:xfrm>
            <a:off x="6271135" y="3567012"/>
            <a:ext cx="93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52E5FC-2B54-B04B-AA33-A8E9A89D604C}"/>
              </a:ext>
            </a:extLst>
          </p:cNvPr>
          <p:cNvSpPr txBox="1"/>
          <p:nvPr/>
        </p:nvSpPr>
        <p:spPr>
          <a:xfrm>
            <a:off x="7819551" y="3532873"/>
            <a:ext cx="103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D78865-5BC4-9F4A-A173-ED94EB49DEB3}"/>
              </a:ext>
            </a:extLst>
          </p:cNvPr>
          <p:cNvSpPr/>
          <p:nvPr/>
        </p:nvSpPr>
        <p:spPr>
          <a:xfrm>
            <a:off x="190415" y="2086782"/>
            <a:ext cx="2122480" cy="2057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C9338-8B5B-44E4-A144-E24CA3567564}"/>
              </a:ext>
            </a:extLst>
          </p:cNvPr>
          <p:cNvSpPr txBox="1"/>
          <p:nvPr/>
        </p:nvSpPr>
        <p:spPr>
          <a:xfrm>
            <a:off x="779318" y="5237018"/>
            <a:ext cx="691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also thought of as a Restorative Chat.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65E6F30-CF65-9E46-8104-0D35CA468261}"/>
              </a:ext>
            </a:extLst>
          </p:cNvPr>
          <p:cNvSpPr/>
          <p:nvPr/>
        </p:nvSpPr>
        <p:spPr>
          <a:xfrm>
            <a:off x="1994705" y="2075612"/>
            <a:ext cx="2122480" cy="2057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68" y="81313"/>
            <a:ext cx="8042276" cy="94007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RESTORATIVE PRACTICES: Affective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98624"/>
            <a:ext cx="8949963" cy="5917925"/>
          </a:xfrm>
        </p:spPr>
        <p:txBody>
          <a:bodyPr>
            <a:normAutofit/>
          </a:bodyPr>
          <a:lstStyle/>
          <a:p>
            <a:pPr marL="349250" lvl="1" indent="0" algn="ctr">
              <a:buNone/>
            </a:pPr>
            <a:r>
              <a:rPr lang="en-US" sz="3000" dirty="0">
                <a:cs typeface="Arial" pitchFamily="34" charset="0"/>
              </a:rPr>
              <a:t>An authentic expression of feelings and impact in relation to an action (positive or negative)</a:t>
            </a:r>
          </a:p>
          <a:p>
            <a:pPr lvl="1">
              <a:buNone/>
            </a:pPr>
            <a:endParaRPr lang="en-US" sz="2400" dirty="0">
              <a:cs typeface="Arial" pitchFamily="34" charset="0"/>
            </a:endParaRPr>
          </a:p>
          <a:p>
            <a:pPr lvl="1">
              <a:buNone/>
            </a:pPr>
            <a:r>
              <a:rPr lang="en-US" sz="2600" dirty="0">
                <a:solidFill>
                  <a:srgbClr val="AA5816"/>
                </a:solidFill>
                <a:cs typeface="Arial" pitchFamily="34" charset="0"/>
              </a:rPr>
              <a:t>Building strengthened relationships by genuinely presenting oneself as someone who cares and has feelings. </a:t>
            </a:r>
          </a:p>
          <a:p>
            <a:pPr lvl="1">
              <a:buNone/>
            </a:pPr>
            <a:endParaRPr lang="en-US" sz="2600" dirty="0">
              <a:solidFill>
                <a:srgbClr val="AA5816"/>
              </a:solidFill>
              <a:cs typeface="Arial" pitchFamily="34" charset="0"/>
            </a:endParaRPr>
          </a:p>
          <a:p>
            <a:pPr marL="349250" lvl="1" indent="0">
              <a:buNone/>
            </a:pPr>
            <a:r>
              <a:rPr lang="en-US" sz="2000" dirty="0">
                <a:solidFill>
                  <a:srgbClr val="AA5816"/>
                </a:solidFill>
                <a:cs typeface="Arial" pitchFamily="34" charset="0"/>
              </a:rPr>
              <a:t>  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0B283-FC9F-494E-8CBD-3AB7112A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095" y="6325637"/>
            <a:ext cx="5004665" cy="365125"/>
          </a:xfrm>
        </p:spPr>
        <p:txBody>
          <a:bodyPr/>
          <a:lstStyle/>
          <a:p>
            <a:r>
              <a:rPr lang="en-US" dirty="0"/>
              <a:t>Sound Supports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80" y="4394334"/>
            <a:ext cx="2796298" cy="18540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068" y="5332088"/>
            <a:ext cx="352161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900" dirty="0"/>
              <a:t>Adapted from Berkowitz, K., 2015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BEDDAB-CB8D-D54B-A0E3-D09641DA6AA9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7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1980-9F88-DF47-B253-CCAB2F4A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457881"/>
            <a:ext cx="7773338" cy="1111428"/>
          </a:xfrm>
        </p:spPr>
        <p:txBody>
          <a:bodyPr/>
          <a:lstStyle/>
          <a:p>
            <a:r>
              <a:rPr lang="en-US" dirty="0"/>
              <a:t>Sample student Response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6262B-F92D-D444-83DF-5780B6DC2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69" y="1569310"/>
            <a:ext cx="8143102" cy="4221892"/>
          </a:xfrm>
        </p:spPr>
        <p:txBody>
          <a:bodyPr/>
          <a:lstStyle/>
          <a:p>
            <a:r>
              <a:rPr lang="en-US" dirty="0"/>
              <a:t>Non-verbal Signal, Proximity, Praise desired Behaviors</a:t>
            </a:r>
          </a:p>
          <a:p>
            <a:r>
              <a:rPr lang="en-US" dirty="0"/>
              <a:t>Offer Support and/or Choices</a:t>
            </a:r>
          </a:p>
          <a:p>
            <a:r>
              <a:rPr lang="en-US" dirty="0"/>
              <a:t>Reset, break and/or Affective wise Feedback (Restorative Chat)</a:t>
            </a:r>
          </a:p>
          <a:p>
            <a:r>
              <a:rPr lang="en-US" dirty="0"/>
              <a:t>Buddy classroom with restorative sheet</a:t>
            </a:r>
          </a:p>
          <a:p>
            <a:r>
              <a:rPr lang="en-US" dirty="0"/>
              <a:t>Short impromptu conference</a:t>
            </a:r>
          </a:p>
          <a:p>
            <a:r>
              <a:rPr lang="en-US" dirty="0"/>
              <a:t>Formal conference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E541D-9901-3842-8928-83D2005E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</p:spTree>
    <p:extLst>
      <p:ext uri="{BB962C8B-B14F-4D97-AF65-F5344CB8AC3E}">
        <p14:creationId xmlns:p14="http://schemas.microsoft.com/office/powerpoint/2010/main" val="3514028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26" y="0"/>
            <a:ext cx="8258721" cy="1336956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RESTORATIVE PRACTICES: Constructing an Affective Wise Feedback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6" y="1549709"/>
            <a:ext cx="8400190" cy="5101125"/>
          </a:xfrm>
        </p:spPr>
        <p:txBody>
          <a:bodyPr>
            <a:normAutofit/>
          </a:bodyPr>
          <a:lstStyle/>
          <a:p>
            <a:pPr marL="114300" indent="0">
              <a:spcBef>
                <a:spcPts val="360"/>
              </a:spcBef>
              <a:buSzPts val="1800"/>
              <a:buNone/>
            </a:pPr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114300" indent="0">
              <a:spcBef>
                <a:spcPts val="360"/>
              </a:spcBef>
              <a:buSzPts val="1800"/>
              <a:buNone/>
            </a:pPr>
            <a:r>
              <a:rPr lang="en-US" u="sng" dirty="0">
                <a:solidFill>
                  <a:srgbClr val="AA5816"/>
                </a:solidFill>
              </a:rPr>
              <a:t>Step 1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– Setting Expectations </a:t>
            </a:r>
          </a:p>
          <a:p>
            <a:pPr marL="114300" indent="0">
              <a:spcBef>
                <a:spcPts val="360"/>
              </a:spcBef>
              <a:buSzPts val="1800"/>
              <a:buNone/>
            </a:pPr>
            <a:r>
              <a:rPr lang="en-US" u="sng" dirty="0">
                <a:solidFill>
                  <a:srgbClr val="AA5816"/>
                </a:solidFill>
              </a:rPr>
              <a:t>Step 2</a:t>
            </a:r>
            <a:r>
              <a:rPr lang="en-US" dirty="0">
                <a:solidFill>
                  <a:srgbClr val="AA5816"/>
                </a:solidFill>
              </a:rPr>
              <a:t> </a:t>
            </a:r>
            <a:r>
              <a:rPr lang="en-US" dirty="0"/>
              <a:t>– Giving Clear Feedback</a:t>
            </a:r>
          </a:p>
          <a:p>
            <a:pPr marL="114300" indent="0">
              <a:spcBef>
                <a:spcPts val="360"/>
              </a:spcBef>
              <a:buSzPts val="1800"/>
              <a:buNone/>
            </a:pPr>
            <a:r>
              <a:rPr lang="en-US" u="sng" dirty="0">
                <a:solidFill>
                  <a:srgbClr val="AA5816"/>
                </a:solidFill>
              </a:rPr>
              <a:t>Step 3</a:t>
            </a:r>
            <a:r>
              <a:rPr lang="en-US" dirty="0">
                <a:solidFill>
                  <a:srgbClr val="AA5816"/>
                </a:solidFill>
              </a:rPr>
              <a:t> </a:t>
            </a:r>
            <a:r>
              <a:rPr lang="en-US" dirty="0"/>
              <a:t>– Reconnecting/Restoring</a:t>
            </a:r>
          </a:p>
          <a:p>
            <a:pPr marL="114300" indent="0">
              <a:spcBef>
                <a:spcPts val="360"/>
              </a:spcBef>
              <a:buSzPts val="1800"/>
              <a:buNone/>
            </a:pPr>
            <a:r>
              <a:rPr lang="en-US" u="sng" dirty="0">
                <a:solidFill>
                  <a:srgbClr val="AA5816"/>
                </a:solidFill>
              </a:rPr>
              <a:t>Step 4</a:t>
            </a:r>
            <a:r>
              <a:rPr lang="en-US" dirty="0">
                <a:solidFill>
                  <a:srgbClr val="AA5816"/>
                </a:solidFill>
              </a:rPr>
              <a:t> </a:t>
            </a:r>
            <a:r>
              <a:rPr lang="en-US" dirty="0"/>
              <a:t>– Invitation</a:t>
            </a:r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FB098-219A-422F-AD5E-3E3BEFFF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C96763-1CAA-7045-AD67-B54479A715BD}"/>
              </a:ext>
            </a:extLst>
          </p:cNvPr>
          <p:cNvCxnSpPr>
            <a:cxnSpLocks/>
          </p:cNvCxnSpPr>
          <p:nvPr/>
        </p:nvCxnSpPr>
        <p:spPr>
          <a:xfrm>
            <a:off x="484095" y="1161934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04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79" y="-18307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RESTORATIVE PRACTICES: Affective Statements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858977"/>
              </p:ext>
            </p:extLst>
          </p:nvPr>
        </p:nvGraphicFramePr>
        <p:xfrm>
          <a:off x="467250" y="2080153"/>
          <a:ext cx="8156797" cy="1663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3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Typical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Affective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Stop teasing Sandy.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79FF3-BB70-40C5-A59A-60294D0F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783A32-D4BB-2F41-9BF4-D73512D2BFA6}"/>
              </a:ext>
            </a:extLst>
          </p:cNvPr>
          <p:cNvCxnSpPr>
            <a:cxnSpLocks/>
          </p:cNvCxnSpPr>
          <p:nvPr/>
        </p:nvCxnSpPr>
        <p:spPr>
          <a:xfrm>
            <a:off x="484095" y="1161934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26" y="0"/>
            <a:ext cx="8258721" cy="1336956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RESTORATIVE PRACTICES: Constructing an Affective Wise Feedback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6" y="1549709"/>
            <a:ext cx="8400190" cy="5101125"/>
          </a:xfrm>
        </p:spPr>
        <p:txBody>
          <a:bodyPr>
            <a:normAutofit/>
          </a:bodyPr>
          <a:lstStyle/>
          <a:p>
            <a:pPr marL="114300" indent="0">
              <a:spcBef>
                <a:spcPts val="360"/>
              </a:spcBef>
              <a:buSzPts val="1800"/>
              <a:buNone/>
            </a:pPr>
            <a:r>
              <a:rPr lang="en-US" u="sng" dirty="0">
                <a:solidFill>
                  <a:srgbClr val="AA5816"/>
                </a:solidFill>
              </a:rPr>
              <a:t>Step 1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– Setting Expectations </a:t>
            </a:r>
          </a:p>
          <a:p>
            <a:pPr marL="0" indent="0">
              <a:spcBef>
                <a:spcPts val="360"/>
              </a:spcBef>
              <a:buNone/>
            </a:pPr>
            <a:r>
              <a:rPr lang="en-US" dirty="0"/>
              <a:t>Why are you giving the student feedback  (</a:t>
            </a:r>
            <a:r>
              <a:rPr lang="en-US" dirty="0" err="1"/>
              <a:t>i.e</a:t>
            </a:r>
            <a:r>
              <a:rPr lang="en-US" dirty="0"/>
              <a:t> Setting the tone)?</a:t>
            </a:r>
          </a:p>
          <a:p>
            <a:pPr marL="1028700" lvl="1" indent="-45720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I am giving you some feedback about your (name behavior) because (barrier).  </a:t>
            </a:r>
          </a:p>
          <a:p>
            <a:pPr marL="1028700" lvl="1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I am giving you some feedback about (named behavior) so that we can (blank goal). </a:t>
            </a:r>
          </a:p>
          <a:p>
            <a:pPr marL="1028700" lvl="1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I want to talk to you about (appropriate behavior), so that (blank goal)</a:t>
            </a:r>
          </a:p>
          <a:p>
            <a:pPr marL="0" indent="0">
              <a:spcBef>
                <a:spcPts val="360"/>
              </a:spcBef>
              <a:buNone/>
            </a:pPr>
            <a:endParaRPr lang="en-US" dirty="0"/>
          </a:p>
          <a:p>
            <a:pPr marL="457200" lvl="1" indent="0">
              <a:buNone/>
            </a:pPr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FB098-219A-422F-AD5E-3E3BEFFF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C96763-1CAA-7045-AD67-B54479A715BD}"/>
              </a:ext>
            </a:extLst>
          </p:cNvPr>
          <p:cNvCxnSpPr>
            <a:cxnSpLocks/>
          </p:cNvCxnSpPr>
          <p:nvPr/>
        </p:nvCxnSpPr>
        <p:spPr>
          <a:xfrm>
            <a:off x="484095" y="1161934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02" y="-20596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RESTORATIVE PRACTICES: Affective Statements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32148"/>
              </p:ext>
            </p:extLst>
          </p:nvPr>
        </p:nvGraphicFramePr>
        <p:xfrm>
          <a:off x="327314" y="1873088"/>
          <a:ext cx="8504959" cy="2079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Typical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Affective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Stop teasing Sandy.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1. I’m giving you feedback because the way you are treating Sandy is not showing respect which our class value.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79FF3-BB70-40C5-A59A-60294D0F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783A32-D4BB-2F41-9BF4-D73512D2BFA6}"/>
              </a:ext>
            </a:extLst>
          </p:cNvPr>
          <p:cNvCxnSpPr>
            <a:cxnSpLocks/>
          </p:cNvCxnSpPr>
          <p:nvPr/>
        </p:nvCxnSpPr>
        <p:spPr>
          <a:xfrm>
            <a:off x="484095" y="1161934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7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26" y="0"/>
            <a:ext cx="8258721" cy="1336956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RESTORATIVE PRACTICES: Constructing an Affective Wise Feedback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6" y="1549709"/>
            <a:ext cx="8400190" cy="5101125"/>
          </a:xfrm>
        </p:spPr>
        <p:txBody>
          <a:bodyPr>
            <a:normAutofit/>
          </a:bodyPr>
          <a:lstStyle/>
          <a:p>
            <a:pPr marL="114300" indent="0">
              <a:spcBef>
                <a:spcPts val="360"/>
              </a:spcBef>
              <a:buSzPts val="1800"/>
              <a:buNone/>
            </a:pPr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114300" indent="0">
              <a:spcBef>
                <a:spcPts val="360"/>
              </a:spcBef>
              <a:buSzPts val="1800"/>
              <a:buNone/>
            </a:pPr>
            <a:r>
              <a:rPr lang="en-US" u="sng" dirty="0">
                <a:solidFill>
                  <a:srgbClr val="AA5816"/>
                </a:solidFill>
              </a:rPr>
              <a:t>Step 2</a:t>
            </a:r>
            <a:r>
              <a:rPr lang="en-US" dirty="0">
                <a:solidFill>
                  <a:srgbClr val="AA5816"/>
                </a:solidFill>
              </a:rPr>
              <a:t> </a:t>
            </a:r>
            <a:r>
              <a:rPr lang="en-US" dirty="0"/>
              <a:t>– Giving clear feedback</a:t>
            </a:r>
          </a:p>
          <a:p>
            <a:pPr marL="0" indent="0">
              <a:spcBef>
                <a:spcPts val="360"/>
              </a:spcBef>
              <a:buNone/>
            </a:pPr>
            <a:r>
              <a:rPr lang="en-US" dirty="0"/>
              <a:t>                “Name and Frame”</a:t>
            </a:r>
          </a:p>
          <a:p>
            <a:pPr marL="0" indent="0">
              <a:spcBef>
                <a:spcPts val="360"/>
              </a:spcBef>
              <a:buNone/>
            </a:pPr>
            <a:r>
              <a:rPr lang="en-US" dirty="0"/>
              <a:t>       Specific Feedback about Behavior </a:t>
            </a:r>
          </a:p>
          <a:p>
            <a:pPr marL="1028700" indent="-45720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I don’t know your intent. However, your behavior has (impact) on (who/what).</a:t>
            </a:r>
          </a:p>
          <a:p>
            <a:pPr marL="457200" lvl="1" indent="0">
              <a:buNone/>
            </a:pPr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FB098-219A-422F-AD5E-3E3BEFFF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C96763-1CAA-7045-AD67-B54479A715BD}"/>
              </a:ext>
            </a:extLst>
          </p:cNvPr>
          <p:cNvCxnSpPr>
            <a:cxnSpLocks/>
          </p:cNvCxnSpPr>
          <p:nvPr/>
        </p:nvCxnSpPr>
        <p:spPr>
          <a:xfrm>
            <a:off x="484095" y="1161934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C1C5E7-EFE3-A44C-961F-1D180AE2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F722FB-A1BC-6843-B8FD-77A92F614FB9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4D8E041-82BD-8C4A-A76C-55AF2DD16304}"/>
              </a:ext>
            </a:extLst>
          </p:cNvPr>
          <p:cNvSpPr txBox="1"/>
          <p:nvPr/>
        </p:nvSpPr>
        <p:spPr>
          <a:xfrm>
            <a:off x="484095" y="311695"/>
            <a:ext cx="2151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OBJECTIVES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29B41E-48D7-6747-895D-545C202ED045}"/>
              </a:ext>
            </a:extLst>
          </p:cNvPr>
          <p:cNvSpPr txBox="1">
            <a:spLocks/>
          </p:cNvSpPr>
          <p:nvPr/>
        </p:nvSpPr>
        <p:spPr>
          <a:xfrm>
            <a:off x="484095" y="1138239"/>
            <a:ext cx="8229600" cy="51101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Understand core principles of restorative practices and how they differ from traditional punitive approaches.</a:t>
            </a:r>
          </a:p>
          <a:p>
            <a:r>
              <a:rPr lang="en-US" dirty="0"/>
              <a:t>Understand PBIS and restorative practices alignment.</a:t>
            </a:r>
          </a:p>
          <a:p>
            <a:r>
              <a:rPr lang="en-US" dirty="0"/>
              <a:t>Be able to lead circle dialogues.</a:t>
            </a:r>
          </a:p>
          <a:p>
            <a:r>
              <a:rPr lang="en-US" dirty="0"/>
              <a:t>Learn the restorative questions and how to use them.</a:t>
            </a:r>
          </a:p>
          <a:p>
            <a:r>
              <a:rPr lang="en-US" dirty="0"/>
              <a:t>Understand affective language statements.</a:t>
            </a:r>
          </a:p>
        </p:txBody>
      </p:sp>
    </p:spTree>
    <p:extLst>
      <p:ext uri="{BB962C8B-B14F-4D97-AF65-F5344CB8AC3E}">
        <p14:creationId xmlns:p14="http://schemas.microsoft.com/office/powerpoint/2010/main" val="1338044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98" y="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RESTORATIVE PRACTICES: Affective Statements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210220"/>
              </p:ext>
            </p:extLst>
          </p:nvPr>
        </p:nvGraphicFramePr>
        <p:xfrm>
          <a:off x="301591" y="1960431"/>
          <a:ext cx="8504959" cy="2851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Typical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Affective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Stop teasing Sandy.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1. I’m giving you feedback because the way you are treating Sandy is not showing respect which our class value.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2. I don’t know your intent, but your actions are hurting Sandy.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79FF3-BB70-40C5-A59A-60294D0F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783A32-D4BB-2F41-9BF4-D73512D2BFA6}"/>
              </a:ext>
            </a:extLst>
          </p:cNvPr>
          <p:cNvCxnSpPr>
            <a:cxnSpLocks/>
          </p:cNvCxnSpPr>
          <p:nvPr/>
        </p:nvCxnSpPr>
        <p:spPr>
          <a:xfrm>
            <a:off x="484095" y="1161934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6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26" y="0"/>
            <a:ext cx="8258721" cy="1336956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RESTORATIVE PRACTICES: Constructing an Affective Wise Feedback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6" y="1549709"/>
            <a:ext cx="8400190" cy="5101125"/>
          </a:xfrm>
        </p:spPr>
        <p:txBody>
          <a:bodyPr>
            <a:normAutofit/>
          </a:bodyPr>
          <a:lstStyle/>
          <a:p>
            <a:pPr marL="114300" indent="0">
              <a:spcBef>
                <a:spcPts val="360"/>
              </a:spcBef>
              <a:buSzPts val="1800"/>
              <a:buNone/>
            </a:pPr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114300" indent="0">
              <a:spcBef>
                <a:spcPts val="360"/>
              </a:spcBef>
              <a:buSzPts val="1800"/>
              <a:buNone/>
            </a:pPr>
            <a:r>
              <a:rPr lang="en-US" u="sng" dirty="0">
                <a:solidFill>
                  <a:srgbClr val="AA5816"/>
                </a:solidFill>
              </a:rPr>
              <a:t>Step 3</a:t>
            </a:r>
            <a:r>
              <a:rPr lang="en-US" dirty="0">
                <a:solidFill>
                  <a:srgbClr val="AA5816"/>
                </a:solidFill>
              </a:rPr>
              <a:t> </a:t>
            </a:r>
            <a:r>
              <a:rPr lang="en-US" dirty="0"/>
              <a:t>– Reconnecting/Restoring </a:t>
            </a:r>
          </a:p>
          <a:p>
            <a:pPr marL="0" indent="0" algn="ctr">
              <a:spcBef>
                <a:spcPts val="360"/>
              </a:spcBef>
              <a:buNone/>
            </a:pPr>
            <a:r>
              <a:rPr lang="en-US" dirty="0"/>
              <a:t>Statement of encouragement/belief in student abilities and/or skills</a:t>
            </a:r>
          </a:p>
          <a:p>
            <a:pPr marL="1028700" lvl="1" indent="-45720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You are (affirming  character) and I believe you can (blank) in our classroom.</a:t>
            </a:r>
          </a:p>
          <a:p>
            <a:pPr marL="1028700" lvl="1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I have noticed (positive attributes) and believe you will (blank) moving forward. </a:t>
            </a:r>
          </a:p>
          <a:p>
            <a:pPr marL="457200" lvl="1" indent="0">
              <a:buNone/>
            </a:pPr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FB098-219A-422F-AD5E-3E3BEFFF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C96763-1CAA-7045-AD67-B54479A715BD}"/>
              </a:ext>
            </a:extLst>
          </p:cNvPr>
          <p:cNvCxnSpPr>
            <a:cxnSpLocks/>
          </p:cNvCxnSpPr>
          <p:nvPr/>
        </p:nvCxnSpPr>
        <p:spPr>
          <a:xfrm>
            <a:off x="484095" y="1161934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02" y="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RESTORATIVE PRACTICES: Affective Statements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475100"/>
              </p:ext>
            </p:extLst>
          </p:nvPr>
        </p:nvGraphicFramePr>
        <p:xfrm>
          <a:off x="318116" y="2045084"/>
          <a:ext cx="8507767" cy="4007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Typical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Affective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Stop teasing Sandy.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1. I’m giving you feedback because the way you are treating Sandy is not showing respect which our class value.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2. I don’t know your intent, but your actions are hurting Sandy.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effectLst/>
                        </a:rPr>
                        <a:t>3. I have seen you show respect to your classmates and know that you can with Sandy.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79FF3-BB70-40C5-A59A-60294D0F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783A32-D4BB-2F41-9BF4-D73512D2BFA6}"/>
              </a:ext>
            </a:extLst>
          </p:cNvPr>
          <p:cNvCxnSpPr>
            <a:cxnSpLocks/>
          </p:cNvCxnSpPr>
          <p:nvPr/>
        </p:nvCxnSpPr>
        <p:spPr>
          <a:xfrm>
            <a:off x="484095" y="1161934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97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26" y="0"/>
            <a:ext cx="8258721" cy="1336956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RESTORATIVE PRACTICES: Constructing an Affective Wise Feedback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6" y="1549709"/>
            <a:ext cx="8400190" cy="5101125"/>
          </a:xfrm>
        </p:spPr>
        <p:txBody>
          <a:bodyPr>
            <a:normAutofit/>
          </a:bodyPr>
          <a:lstStyle/>
          <a:p>
            <a:pPr marL="114300" indent="0">
              <a:spcBef>
                <a:spcPts val="360"/>
              </a:spcBef>
              <a:buSzPts val="1800"/>
              <a:buNone/>
            </a:pPr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114300" indent="0">
              <a:spcBef>
                <a:spcPts val="360"/>
              </a:spcBef>
              <a:buSzPts val="1800"/>
              <a:buNone/>
            </a:pPr>
            <a:r>
              <a:rPr lang="en-US" u="sng" dirty="0">
                <a:solidFill>
                  <a:srgbClr val="AA5816"/>
                </a:solidFill>
              </a:rPr>
              <a:t>Step 4</a:t>
            </a:r>
            <a:r>
              <a:rPr lang="en-US" dirty="0">
                <a:solidFill>
                  <a:srgbClr val="AA5816"/>
                </a:solidFill>
              </a:rPr>
              <a:t> </a:t>
            </a:r>
            <a:r>
              <a:rPr lang="en-US" dirty="0"/>
              <a:t>– Invitation</a:t>
            </a:r>
          </a:p>
          <a:p>
            <a:pPr marL="0" indent="0">
              <a:spcBef>
                <a:spcPts val="360"/>
              </a:spcBef>
              <a:buNone/>
            </a:pPr>
            <a:r>
              <a:rPr lang="en-US" dirty="0"/>
              <a:t>  Ask an open-ended question:</a:t>
            </a:r>
          </a:p>
          <a:p>
            <a:pPr marL="571500" indent="-45720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Tell me something I might be missing?</a:t>
            </a:r>
          </a:p>
          <a:p>
            <a:pPr marL="571500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How can we better work together?</a:t>
            </a:r>
          </a:p>
          <a:p>
            <a:pPr marL="571500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How would you like me to acknowledge you?</a:t>
            </a:r>
          </a:p>
          <a:p>
            <a:pPr marL="0" indent="0">
              <a:spcBef>
                <a:spcPts val="360"/>
              </a:spcBef>
              <a:buNone/>
            </a:pPr>
            <a:r>
              <a:rPr lang="en-US" i="1" u="sng" dirty="0"/>
              <a:t>Reminder</a:t>
            </a:r>
            <a:r>
              <a:rPr lang="en-US" dirty="0"/>
              <a:t> Listen with empathy…“I hear, notice, sense, feel”</a:t>
            </a:r>
          </a:p>
          <a:p>
            <a:pPr marL="0" indent="0">
              <a:spcBef>
                <a:spcPts val="360"/>
              </a:spcBef>
              <a:buNone/>
            </a:pPr>
            <a:endParaRPr lang="en-US" dirty="0"/>
          </a:p>
          <a:p>
            <a:pPr marL="114300" indent="0">
              <a:spcBef>
                <a:spcPts val="360"/>
              </a:spcBef>
              <a:buSzPts val="1800"/>
              <a:buNone/>
            </a:pPr>
            <a:endParaRPr lang="en-US" dirty="0"/>
          </a:p>
          <a:p>
            <a:pPr marL="457200" lvl="1" indent="0">
              <a:buNone/>
            </a:pPr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FB098-219A-422F-AD5E-3E3BEFFF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C96763-1CAA-7045-AD67-B54479A715BD}"/>
              </a:ext>
            </a:extLst>
          </p:cNvPr>
          <p:cNvCxnSpPr>
            <a:cxnSpLocks/>
          </p:cNvCxnSpPr>
          <p:nvPr/>
        </p:nvCxnSpPr>
        <p:spPr>
          <a:xfrm>
            <a:off x="484095" y="1161934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14" y="122049"/>
            <a:ext cx="8229600" cy="8825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RESTORATIVE PRACTICES: Affective Statements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20" y="934864"/>
          <a:ext cx="8504959" cy="5634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5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Typical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Affective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Stop teasing Sandy.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1. I’m giving you feedback because the way you are treating Sandy is not showing respect which our class value.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2. I don’t know your intent, but your actions are hurting Sandy.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effectLst/>
                        </a:rPr>
                        <a:t>3. I have seen you show respect to your classmates and know that you can with Sandy.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effectLst/>
                        </a:rPr>
                        <a:t>4. Is there something else I should know about what’s going on?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2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Talking during class is inappropriate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46018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79FF3-BB70-40C5-A59A-60294D0F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8450" y="6558761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783A32-D4BB-2F41-9BF4-D73512D2BFA6}"/>
              </a:ext>
            </a:extLst>
          </p:cNvPr>
          <p:cNvCxnSpPr>
            <a:cxnSpLocks/>
          </p:cNvCxnSpPr>
          <p:nvPr/>
        </p:nvCxnSpPr>
        <p:spPr>
          <a:xfrm>
            <a:off x="416962" y="83463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99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02" y="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RESTORATIVE PRACTICES: Affective Statements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039106"/>
              </p:ext>
            </p:extLst>
          </p:nvPr>
        </p:nvGraphicFramePr>
        <p:xfrm>
          <a:off x="493601" y="2092979"/>
          <a:ext cx="8156797" cy="2330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3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Typical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Affective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Stop teasing Sandy.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Talking during class is inappropriate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79FF3-BB70-40C5-A59A-60294D0F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783A32-D4BB-2F41-9BF4-D73512D2BFA6}"/>
              </a:ext>
            </a:extLst>
          </p:cNvPr>
          <p:cNvCxnSpPr>
            <a:cxnSpLocks/>
          </p:cNvCxnSpPr>
          <p:nvPr/>
        </p:nvCxnSpPr>
        <p:spPr>
          <a:xfrm>
            <a:off x="484095" y="1161934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708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-8239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RESTORATIVE PRACTICES: Affective Statements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45039"/>
              </p:ext>
            </p:extLst>
          </p:nvPr>
        </p:nvGraphicFramePr>
        <p:xfrm>
          <a:off x="393095" y="1659512"/>
          <a:ext cx="8572434" cy="4778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3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Typical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Affective Response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Talking during class is inappropriate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I’m giving you feedback because when you are talking while I am trying to teach, I  feel very frustrated.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 don’t know your intent, but your actions are preventing our class from learning well together.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aseline="0" dirty="0">
                          <a:effectLst/>
                        </a:rPr>
                        <a:t>I have seen you raise your hand when you have a comment or question and know that you can follow this class agreement.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aseline="0" dirty="0">
                          <a:effectLst/>
                        </a:rPr>
                        <a:t>Is there something I should know about this situation?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79FF3-BB70-40C5-A59A-60294D0F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783A32-D4BB-2F41-9BF4-D73512D2BFA6}"/>
              </a:ext>
            </a:extLst>
          </p:cNvPr>
          <p:cNvCxnSpPr>
            <a:cxnSpLocks/>
          </p:cNvCxnSpPr>
          <p:nvPr/>
        </p:nvCxnSpPr>
        <p:spPr>
          <a:xfrm>
            <a:off x="502024" y="1124863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320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RESTORATIVE PRACTICES: Continuum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39D71-F629-4BC6-B963-668CB1D6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The Restorative Practices Handbook  by Bob Costello, Joshua </a:t>
            </a:r>
            <a:r>
              <a:rPr lang="en-US" dirty="0" err="1">
                <a:solidFill>
                  <a:prstClr val="black"/>
                </a:solidFill>
              </a:rPr>
              <a:t>Wachtel</a:t>
            </a:r>
            <a:r>
              <a:rPr lang="en-US" dirty="0">
                <a:solidFill>
                  <a:prstClr val="black"/>
                </a:solidFill>
              </a:rPr>
              <a:t> and Ted </a:t>
            </a:r>
            <a:r>
              <a:rPr lang="en-US" dirty="0" err="1">
                <a:solidFill>
                  <a:prstClr val="black"/>
                </a:solidFill>
              </a:rPr>
              <a:t>Watchtel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013F23-528B-D74C-8995-F334711E739D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6EF1A2-2E98-CF4D-9AAB-B8467DF4C763}"/>
              </a:ext>
            </a:extLst>
          </p:cNvPr>
          <p:cNvCxnSpPr>
            <a:cxnSpLocks/>
          </p:cNvCxnSpPr>
          <p:nvPr/>
        </p:nvCxnSpPr>
        <p:spPr>
          <a:xfrm>
            <a:off x="484095" y="3371850"/>
            <a:ext cx="81399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ADB174-14DB-4B4A-963A-56AAA5C33A78}"/>
              </a:ext>
            </a:extLst>
          </p:cNvPr>
          <p:cNvSpPr txBox="1"/>
          <p:nvPr/>
        </p:nvSpPr>
        <p:spPr>
          <a:xfrm>
            <a:off x="484095" y="2263854"/>
            <a:ext cx="1714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Affective Statements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00B2E-AAA5-5748-8A25-C60DD0CFB19E}"/>
              </a:ext>
            </a:extLst>
          </p:cNvPr>
          <p:cNvSpPr txBox="1"/>
          <p:nvPr/>
        </p:nvSpPr>
        <p:spPr>
          <a:xfrm>
            <a:off x="2312895" y="2306905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Affective Questions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5988C3-6404-8B40-8E63-AF78C68EAB0C}"/>
              </a:ext>
            </a:extLst>
          </p:cNvPr>
          <p:cNvSpPr txBox="1"/>
          <p:nvPr/>
        </p:nvSpPr>
        <p:spPr>
          <a:xfrm>
            <a:off x="3836895" y="1944548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impromptu conference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CE1E3-60BD-4F4F-A56C-AA9ADF92A93B}"/>
              </a:ext>
            </a:extLst>
          </p:cNvPr>
          <p:cNvSpPr txBox="1"/>
          <p:nvPr/>
        </p:nvSpPr>
        <p:spPr>
          <a:xfrm>
            <a:off x="5890372" y="1944548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Group or Circle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5A171D-9761-C542-B6C2-ADDFE2554120}"/>
              </a:ext>
            </a:extLst>
          </p:cNvPr>
          <p:cNvSpPr txBox="1"/>
          <p:nvPr/>
        </p:nvSpPr>
        <p:spPr>
          <a:xfrm>
            <a:off x="7109572" y="2263854"/>
            <a:ext cx="1619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Formal Conference</a:t>
            </a:r>
          </a:p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F99388-B127-6747-BAFE-5B8EE03D3009}"/>
              </a:ext>
            </a:extLst>
          </p:cNvPr>
          <p:cNvSpPr txBox="1"/>
          <p:nvPr/>
        </p:nvSpPr>
        <p:spPr>
          <a:xfrm>
            <a:off x="443064" y="4243367"/>
            <a:ext cx="242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14080C-8B2D-6743-AFBD-64EB47258BF2}"/>
              </a:ext>
            </a:extLst>
          </p:cNvPr>
          <p:cNvSpPr txBox="1"/>
          <p:nvPr/>
        </p:nvSpPr>
        <p:spPr>
          <a:xfrm>
            <a:off x="6957172" y="4223424"/>
            <a:ext cx="18950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FORMAL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3067C-85B9-ED49-A01A-23D579B6F272}"/>
              </a:ext>
            </a:extLst>
          </p:cNvPr>
          <p:cNvSpPr txBox="1"/>
          <p:nvPr/>
        </p:nvSpPr>
        <p:spPr>
          <a:xfrm>
            <a:off x="1115416" y="3560247"/>
            <a:ext cx="107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B74EBF-AE37-D349-8CA2-47119DCA64AF}"/>
              </a:ext>
            </a:extLst>
          </p:cNvPr>
          <p:cNvSpPr txBox="1"/>
          <p:nvPr/>
        </p:nvSpPr>
        <p:spPr>
          <a:xfrm>
            <a:off x="2866292" y="3583334"/>
            <a:ext cx="132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295040-5174-784A-A56F-D607520502DC}"/>
              </a:ext>
            </a:extLst>
          </p:cNvPr>
          <p:cNvSpPr txBox="1"/>
          <p:nvPr/>
        </p:nvSpPr>
        <p:spPr>
          <a:xfrm>
            <a:off x="4554071" y="3566805"/>
            <a:ext cx="111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35675-8958-1742-9173-DFF6E3322D9E}"/>
              </a:ext>
            </a:extLst>
          </p:cNvPr>
          <p:cNvSpPr txBox="1"/>
          <p:nvPr/>
        </p:nvSpPr>
        <p:spPr>
          <a:xfrm>
            <a:off x="6271135" y="3567012"/>
            <a:ext cx="93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52E5FC-2B54-B04B-AA33-A8E9A89D604C}"/>
              </a:ext>
            </a:extLst>
          </p:cNvPr>
          <p:cNvSpPr txBox="1"/>
          <p:nvPr/>
        </p:nvSpPr>
        <p:spPr>
          <a:xfrm>
            <a:off x="7819551" y="3532873"/>
            <a:ext cx="103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D78865-5BC4-9F4A-A173-ED94EB49DEB3}"/>
              </a:ext>
            </a:extLst>
          </p:cNvPr>
          <p:cNvSpPr/>
          <p:nvPr/>
        </p:nvSpPr>
        <p:spPr>
          <a:xfrm>
            <a:off x="6957171" y="2068649"/>
            <a:ext cx="1891553" cy="2057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0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Restorative Practice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97285"/>
          </a:xfrm>
        </p:spPr>
        <p:txBody>
          <a:bodyPr>
            <a:normAutofit/>
          </a:bodyPr>
          <a:lstStyle/>
          <a:p>
            <a:r>
              <a:rPr lang="en-US" dirty="0"/>
              <a:t>What happened?</a:t>
            </a:r>
          </a:p>
          <a:p>
            <a:endParaRPr lang="en-US" dirty="0"/>
          </a:p>
          <a:p>
            <a:r>
              <a:rPr lang="en-US" dirty="0"/>
              <a:t>What were you thinking about at the time?</a:t>
            </a:r>
          </a:p>
          <a:p>
            <a:endParaRPr lang="en-US" dirty="0"/>
          </a:p>
          <a:p>
            <a:r>
              <a:rPr lang="en-US" dirty="0"/>
              <a:t>What have you thought about since the incident?</a:t>
            </a:r>
          </a:p>
          <a:p>
            <a:endParaRPr lang="en-US" dirty="0"/>
          </a:p>
          <a:p>
            <a:r>
              <a:rPr lang="en-US" dirty="0"/>
              <a:t>Who has been affected by what happened and how?</a:t>
            </a:r>
          </a:p>
          <a:p>
            <a:endParaRPr lang="en-US" dirty="0"/>
          </a:p>
          <a:p>
            <a:r>
              <a:rPr lang="en-US" dirty="0"/>
              <a:t>What about this has been the hardest for you?</a:t>
            </a:r>
          </a:p>
          <a:p>
            <a:endParaRPr lang="en-US" dirty="0"/>
          </a:p>
          <a:p>
            <a:r>
              <a:rPr lang="en-US" dirty="0"/>
              <a:t>What do you think needs to be done to make things right?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3F97B-8D10-43DF-9FD0-FE70584C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21B767-B660-554D-966C-FF48B6C62F24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611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EF9B-BFD3-4B19-8A9B-F0F8D97E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5" y="-71158"/>
            <a:ext cx="5535705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PRE-CIRCLE: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778C0-8AE6-409D-9B44-37AAF179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51" y="1417638"/>
            <a:ext cx="8350179" cy="4958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Purpose:</a:t>
            </a:r>
          </a:p>
          <a:p>
            <a:pPr marL="0" indent="0" algn="ctr">
              <a:buNone/>
            </a:pPr>
            <a:r>
              <a:rPr lang="en-US" dirty="0"/>
              <a:t>Prepare a student to come into the restorative circle process and assess if the student is ready and willing to participate in the larger restorative circle.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908A0-6892-4C4D-8B9D-392FEBD7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C33588-BAE6-E947-9AD5-CEA7CD0F9683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5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C1C5E7-EFE3-A44C-961F-1D180AE2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F722FB-A1BC-6843-B8FD-77A92F614FB9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4D8E041-82BD-8C4A-A76C-55AF2DD16304}"/>
              </a:ext>
            </a:extLst>
          </p:cNvPr>
          <p:cNvSpPr txBox="1"/>
          <p:nvPr/>
        </p:nvSpPr>
        <p:spPr>
          <a:xfrm>
            <a:off x="484095" y="311695"/>
            <a:ext cx="4703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CIRCLE: Opening Circle</a:t>
            </a:r>
          </a:p>
        </p:txBody>
      </p:sp>
      <p:pic>
        <p:nvPicPr>
          <p:cNvPr id="7" name="Content Placeholder 3" descr="Screen Shot 2016-10-30 at 11.42.21 AM.png">
            <a:extLst>
              <a:ext uri="{FF2B5EF4-FFF2-40B4-BE49-F238E27FC236}">
                <a16:creationId xmlns:a16="http://schemas.microsoft.com/office/drawing/2014/main" id="{5AB46CB3-77A0-1840-9551-57C96A60D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0846" y1="31606" x2="30846" y2="31606"/>
                        <a14:foregroundMark x1="24876" y1="51295" x2="24876" y2="51295"/>
                        <a14:foregroundMark x1="15920" y1="50777" x2="15920" y2="50777"/>
                        <a14:foregroundMark x1="33831" y1="71503" x2="33831" y2="71503"/>
                        <a14:foregroundMark x1="50249" y1="75130" x2="50249" y2="75130"/>
                        <a14:foregroundMark x1="49751" y1="86010" x2="49751" y2="86010"/>
                        <a14:foregroundMark x1="67164" y1="68912" x2="67164" y2="68912"/>
                        <a14:foregroundMark x1="72139" y1="74611" x2="72139" y2="74611"/>
                        <a14:foregroundMark x1="75622" y1="49223" x2="75622" y2="49223"/>
                        <a14:foregroundMark x1="82587" y1="50259" x2="82587" y2="50259"/>
                        <a14:foregroundMark x1="48259" y1="16580" x2="48259" y2="16580"/>
                        <a14:foregroundMark x1="25373" y1="26425" x2="25373" y2="26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297" r="-37297"/>
          <a:stretch>
            <a:fillRect/>
          </a:stretch>
        </p:blipFill>
        <p:spPr>
          <a:xfrm>
            <a:off x="1430224" y="1736106"/>
            <a:ext cx="6247693" cy="35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7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PRE-CIRCLE: Questions for Restorative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/>
              <a:t>What happened?</a:t>
            </a:r>
          </a:p>
          <a:p>
            <a:r>
              <a:rPr lang="en-US" sz="2600" dirty="0"/>
              <a:t>What were you thinking about at the time?</a:t>
            </a:r>
          </a:p>
          <a:p>
            <a:r>
              <a:rPr lang="en-US" sz="2600" dirty="0"/>
              <a:t>What have you thought about since the incident?</a:t>
            </a:r>
          </a:p>
          <a:p>
            <a:r>
              <a:rPr lang="en-US" sz="2600" dirty="0"/>
              <a:t>Who has been affected by what happened and how?</a:t>
            </a:r>
          </a:p>
          <a:p>
            <a:r>
              <a:rPr lang="en-US" sz="2600" dirty="0"/>
              <a:t>What about this has been the hardest for you?</a:t>
            </a:r>
          </a:p>
          <a:p>
            <a:r>
              <a:rPr lang="en-US" sz="2600" dirty="0"/>
              <a:t>What do you think needs to be done to make things right?</a:t>
            </a:r>
          </a:p>
          <a:p>
            <a:endParaRPr lang="en-US" sz="2600" dirty="0"/>
          </a:p>
          <a:p>
            <a:r>
              <a:rPr lang="en-US" sz="3500" dirty="0">
                <a:solidFill>
                  <a:schemeClr val="accent1"/>
                </a:solidFill>
              </a:rPr>
              <a:t>What are your strengths that you would bring to a harm circle to resolve the issue?</a:t>
            </a:r>
          </a:p>
          <a:p>
            <a:endParaRPr lang="en-US" sz="3500" dirty="0">
              <a:solidFill>
                <a:schemeClr val="accent1"/>
              </a:solidFill>
            </a:endParaRPr>
          </a:p>
          <a:p>
            <a:r>
              <a:rPr lang="en-US" sz="3500" dirty="0">
                <a:solidFill>
                  <a:schemeClr val="accent1"/>
                </a:solidFill>
              </a:rPr>
              <a:t>Are you willing to come to the harm circle to resolve the issue?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D2DA6-73D1-4CE1-8A53-D36B9546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0F7A61-13DC-AE46-A787-2381D52209E4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554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EF9B-BFD3-4B19-8A9B-F0F8D97E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5" y="-71158"/>
            <a:ext cx="5535705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PRE-CIRCLE: Opening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778C0-8AE6-409D-9B44-37AAF179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51" y="1417638"/>
            <a:ext cx="8641071" cy="4958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Welcome the student</a:t>
            </a:r>
          </a:p>
          <a:p>
            <a:pPr marL="0" indent="0" algn="ctr">
              <a:buNone/>
            </a:pPr>
            <a:r>
              <a:rPr lang="en-US" sz="2600" dirty="0"/>
              <a:t>Mindful Moment</a:t>
            </a:r>
          </a:p>
          <a:p>
            <a:pPr marL="0" indent="0" algn="ctr">
              <a:buNone/>
            </a:pPr>
            <a:r>
              <a:rPr lang="en-US" sz="2600" dirty="0"/>
              <a:t>Introduce the talking piece ( if using) and circle agreements. </a:t>
            </a:r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“Our goal is to understand how you and others have been impacted by the incident and what needs to be done to repair the harm. I want to thank you for your willingness to be part of this process.”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908A0-6892-4C4D-8B9D-392FEBD7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C33588-BAE6-E947-9AD5-CEA7CD0F9683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756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EF9B-BFD3-4B19-8A9B-F0F8D97E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5" y="-71158"/>
            <a:ext cx="5535705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PRE-CIRCLE: Opening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778C0-8AE6-409D-9B44-37AAF179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51" y="1417638"/>
            <a:ext cx="5718349" cy="4958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Proceed with the RJ questions and use active listening.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908A0-6892-4C4D-8B9D-392FEBD7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C33588-BAE6-E947-9AD5-CEA7CD0F9683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FFCF929-1369-514C-A657-4ABDE0F6C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28"/>
          <a:stretch/>
        </p:blipFill>
        <p:spPr>
          <a:xfrm>
            <a:off x="4645617" y="2774196"/>
            <a:ext cx="3447240" cy="2929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79CBC8-86E3-B549-9029-D7881FD541EF}"/>
              </a:ext>
            </a:extLst>
          </p:cNvPr>
          <p:cNvSpPr txBox="1"/>
          <p:nvPr/>
        </p:nvSpPr>
        <p:spPr>
          <a:xfrm>
            <a:off x="7780149" y="6375679"/>
            <a:ext cx="1239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questions by Gregor </a:t>
            </a:r>
            <a:r>
              <a:rPr lang="en-US" sz="700" dirty="0" err="1"/>
              <a:t>Cresnar</a:t>
            </a:r>
            <a:r>
              <a:rPr lang="en-US" sz="700" dirty="0"/>
              <a:t> from the Noun Project</a:t>
            </a:r>
          </a:p>
        </p:txBody>
      </p:sp>
    </p:spTree>
    <p:extLst>
      <p:ext uri="{BB962C8B-B14F-4D97-AF65-F5344CB8AC3E}">
        <p14:creationId xmlns:p14="http://schemas.microsoft.com/office/powerpoint/2010/main" val="215070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8CBE-FD73-4684-A073-829A7EA4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5867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PRE-CIRCLE: Closing 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B4B81-3045-4FD0-87F0-A13500BB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01" y="1427980"/>
            <a:ext cx="7773339" cy="4455296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What are your strengths that you would bring to a harm circle to resolve the issue?</a:t>
            </a:r>
          </a:p>
          <a:p>
            <a:endParaRPr lang="en-US" sz="3400" dirty="0"/>
          </a:p>
          <a:p>
            <a:r>
              <a:rPr lang="en-US" sz="3400" dirty="0"/>
              <a:t>Are you willing to come to the harm circle to resolve the issue?</a:t>
            </a:r>
          </a:p>
          <a:p>
            <a:endParaRPr lang="en-US" sz="3400" dirty="0"/>
          </a:p>
          <a:p>
            <a:r>
              <a:rPr lang="en-US" sz="3400" dirty="0"/>
              <a:t>Thank them for participating.</a:t>
            </a:r>
          </a:p>
          <a:p>
            <a:endParaRPr lang="en-US" sz="3400" dirty="0"/>
          </a:p>
          <a:p>
            <a:pPr marL="0" indent="0">
              <a:buNone/>
            </a:pPr>
            <a:r>
              <a:rPr lang="en-US" sz="3400" dirty="0">
                <a:solidFill>
                  <a:srgbClr val="FF0000"/>
                </a:solidFill>
              </a:rPr>
              <a:t>* Follow the Script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BF8C7-CECA-41BE-AC09-0FEAF3E9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39036C-E9CD-DC44-9AD4-9DF952C51339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726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95" y="460618"/>
            <a:ext cx="8229600" cy="1143000"/>
          </a:xfrm>
        </p:spPr>
        <p:txBody>
          <a:bodyPr/>
          <a:lstStyle/>
          <a:p>
            <a:r>
              <a:rPr lang="en-US" dirty="0"/>
              <a:t>Triads &amp; Small Circle Practice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57BC4-FF01-4300-A782-DC01DF13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pic>
        <p:nvPicPr>
          <p:cNvPr id="5" name="Content Placeholder 3" descr="Screen Shot 2016-10-30 at 11.42.21 AM.png">
            <a:extLst>
              <a:ext uri="{FF2B5EF4-FFF2-40B4-BE49-F238E27FC236}">
                <a16:creationId xmlns:a16="http://schemas.microsoft.com/office/drawing/2014/main" id="{06A52979-CEE4-9947-B394-8C1F35955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328" y1="33161" x2="34328" y2="33161"/>
                        <a14:foregroundMark x1="25373" y1="53368" x2="25373" y2="53368"/>
                        <a14:foregroundMark x1="16418" y1="53368" x2="16418" y2="53368"/>
                        <a14:foregroundMark x1="34328" y1="70984" x2="34328" y2="70984"/>
                        <a14:foregroundMark x1="51741" y1="78238" x2="51741" y2="78238"/>
                        <a14:foregroundMark x1="52239" y1="86010" x2="52239" y2="86010"/>
                        <a14:foregroundMark x1="68159" y1="68912" x2="68159" y2="68912"/>
                        <a14:foregroundMark x1="75124" y1="75648" x2="75124" y2="75648"/>
                        <a14:foregroundMark x1="85075" y1="51295" x2="85075" y2="51295"/>
                        <a14:foregroundMark x1="50746" y1="16580" x2="50746" y2="16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297" r="-37297"/>
          <a:stretch>
            <a:fillRect/>
          </a:stretch>
        </p:blipFill>
        <p:spPr>
          <a:xfrm>
            <a:off x="349046" y="1417638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79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VIDEO: Addressing Harm/Responsive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=g8_94O4ExSA&amp;t=5s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https://www.youtube.com/watch?v=Htx9SmBYWZQ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3DDEA-8CD9-4DE2-B269-3A0FE618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</p:spTree>
    <p:extLst>
      <p:ext uri="{BB962C8B-B14F-4D97-AF65-F5344CB8AC3E}">
        <p14:creationId xmlns:p14="http://schemas.microsoft.com/office/powerpoint/2010/main" val="3147153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8B014-B60A-4AF2-8BDA-CE8CFEF1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939" y="-30893"/>
            <a:ext cx="6315559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HARM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D8FC-E27C-4152-93DE-003384E4B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2" y="1618748"/>
            <a:ext cx="7717264" cy="4172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Purpose: </a:t>
            </a:r>
          </a:p>
          <a:p>
            <a:pPr marL="0" indent="0" algn="ctr">
              <a:buNone/>
            </a:pPr>
            <a:r>
              <a:rPr lang="en-US" sz="2400" dirty="0"/>
              <a:t>To discuss what happened from their perspective and to come to a resolution for how to repair the harm done. Remind the students to speak their truth only.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C6E40-408B-40F4-BFF9-2F1EA5D6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69867A-3415-874B-999B-ABF2C9499287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429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E29B-F42F-4A5B-A67C-BF66C06B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698"/>
            <a:ext cx="619932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Opening Rounds for Harm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6CB90-8BF4-48D8-95F8-4E2032BA3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1" y="1259363"/>
            <a:ext cx="8229600" cy="4916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</a:t>
            </a:r>
            <a:r>
              <a:rPr lang="en-US" sz="2200" dirty="0"/>
              <a:t> </a:t>
            </a:r>
            <a:r>
              <a:rPr lang="en-US" dirty="0"/>
              <a:t>Welcome the participants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dirty="0"/>
              <a:t>2. Choose a centering activity:</a:t>
            </a:r>
          </a:p>
          <a:p>
            <a:pPr marL="974725" indent="0">
              <a:buNone/>
            </a:pPr>
            <a:r>
              <a:rPr lang="en-US" sz="2800" dirty="0"/>
              <a:t>Encourage them to take a mindful moment or 3 deep breaths.</a:t>
            </a:r>
          </a:p>
          <a:p>
            <a:pPr marL="974725" indent="0">
              <a:buNone/>
            </a:pPr>
            <a:r>
              <a:rPr lang="en-US" sz="2800" dirty="0"/>
              <a:t>Have students write down a trait/value they are bringing into the circle and committing to. On opening round, have students state the trait/value and place it into the circle.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dirty="0"/>
              <a:t>3. State the purpose.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1E794-11DC-46AD-A277-F02647E7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DECEBD30-F953-4BFA-8747-945F3ECD5092}"/>
              </a:ext>
            </a:extLst>
          </p:cNvPr>
          <p:cNvSpPr/>
          <p:nvPr/>
        </p:nvSpPr>
        <p:spPr>
          <a:xfrm>
            <a:off x="1037486" y="2806746"/>
            <a:ext cx="336619" cy="2964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D5A4002-DB55-43F1-AB0B-9FED48B65EAC}"/>
              </a:ext>
            </a:extLst>
          </p:cNvPr>
          <p:cNvSpPr/>
          <p:nvPr/>
        </p:nvSpPr>
        <p:spPr>
          <a:xfrm>
            <a:off x="1037485" y="3646718"/>
            <a:ext cx="336619" cy="2964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06E101-398E-2B43-A485-FE2AC73879C9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483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8B014-B60A-4AF2-8BDA-CE8CFEF1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234" y="0"/>
            <a:ext cx="803265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HARM CIRCLE: Opening Round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D8FC-E27C-4152-93DE-003384E4B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364"/>
            <a:ext cx="8229600" cy="487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2400" i="1" dirty="0"/>
              <a:t>“We are in this circle to work out how to make things right after the incident (name the incident/conflict). Our goal is to understand how you and others have been impacted and how we can repair the harm. I want to thank you for your willingness to be part of this process.”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C6E40-408B-40F4-BFF9-2F1EA5D6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69867A-3415-874B-999B-ABF2C9499287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8B014-B60A-4AF2-8BDA-CE8CFEF1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234" y="0"/>
            <a:ext cx="803265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HARM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D8FC-E27C-4152-93DE-003384E4B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364"/>
            <a:ext cx="8229600" cy="487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r>
              <a:rPr lang="en-US" sz="2400" dirty="0"/>
              <a:t>Review the Circle Guidelines and introduce the talking piece.</a:t>
            </a:r>
          </a:p>
          <a:p>
            <a:r>
              <a:rPr lang="en-US" sz="2400" dirty="0"/>
              <a:t>Use the RJ questions on the card with Active Listening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C6E40-408B-40F4-BFF9-2F1EA5D6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69867A-3415-874B-999B-ABF2C9499287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56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71" y="34422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VIDEO: Creating a Paradigm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7" y="2302940"/>
            <a:ext cx="8229600" cy="19489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=5r1yvyP141U&amp;t=230s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872A3-0D63-4082-83FA-901EBAFC4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56BE3B-BB40-1C49-8FA9-AF650722ED1A}"/>
              </a:ext>
            </a:extLst>
          </p:cNvPr>
          <p:cNvCxnSpPr>
            <a:cxnSpLocks/>
          </p:cNvCxnSpPr>
          <p:nvPr/>
        </p:nvCxnSpPr>
        <p:spPr>
          <a:xfrm>
            <a:off x="484095" y="115994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47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AB18-ABDF-4847-9460-D8D56ED0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48" y="105336"/>
            <a:ext cx="6408549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Closing Rounds of Harm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7C00-3C2D-4218-9CBC-71FA87B42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99" y="1600201"/>
            <a:ext cx="8375301" cy="45096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Thank the students for their participation. 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 startAt="2"/>
            </a:pPr>
            <a:r>
              <a:rPr lang="en-US" sz="2400" dirty="0"/>
              <a:t>Review agreements. </a:t>
            </a:r>
          </a:p>
          <a:p>
            <a:pPr marL="514350" indent="-514350">
              <a:buAutoNum type="arabicPeriod" startAt="2"/>
            </a:pPr>
            <a:endParaRPr lang="en-US" sz="2400" dirty="0"/>
          </a:p>
          <a:p>
            <a:pPr marL="514350" indent="-514350">
              <a:buAutoNum type="arabicPeriod" startAt="2"/>
            </a:pPr>
            <a:r>
              <a:rPr lang="en-US" sz="2400" dirty="0"/>
              <a:t>Send talking piece around once more for any final statements the students feel need to be said.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9DAFD-AFA0-417A-8841-CE4DABC7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471EC-24F7-7643-94CA-90E64A71D404}"/>
              </a:ext>
            </a:extLst>
          </p:cNvPr>
          <p:cNvCxnSpPr>
            <a:cxnSpLocks/>
          </p:cNvCxnSpPr>
          <p:nvPr/>
        </p:nvCxnSpPr>
        <p:spPr>
          <a:xfrm>
            <a:off x="484095" y="89647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516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Class That Ate the Sub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1D12-74BF-44C8-B80C-9B7295B2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pic>
        <p:nvPicPr>
          <p:cNvPr id="6" name="Content Placeholder 3" descr="Screen Shot 2016-10-30 at 11.42.21 AM.png">
            <a:extLst>
              <a:ext uri="{FF2B5EF4-FFF2-40B4-BE49-F238E27FC236}">
                <a16:creationId xmlns:a16="http://schemas.microsoft.com/office/drawing/2014/main" id="{95BD0A1D-55B3-3E41-AD7E-D3294F442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328" y1="33161" x2="34328" y2="33161"/>
                        <a14:foregroundMark x1="25373" y1="53368" x2="25373" y2="53368"/>
                        <a14:foregroundMark x1="16418" y1="53368" x2="16418" y2="53368"/>
                        <a14:foregroundMark x1="34328" y1="70984" x2="34328" y2="70984"/>
                        <a14:foregroundMark x1="51741" y1="78238" x2="51741" y2="78238"/>
                        <a14:foregroundMark x1="52239" y1="86010" x2="52239" y2="86010"/>
                        <a14:foregroundMark x1="68159" y1="68912" x2="68159" y2="68912"/>
                        <a14:foregroundMark x1="75124" y1="75648" x2="75124" y2="75648"/>
                        <a14:foregroundMark x1="85075" y1="51295" x2="85075" y2="51295"/>
                        <a14:foregroundMark x1="50746" y1="16580" x2="50746" y2="16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297" r="-37297"/>
          <a:stretch>
            <a:fillRect/>
          </a:stretch>
        </p:blipFill>
        <p:spPr>
          <a:xfrm>
            <a:off x="457200" y="1837679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60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229022"/>
            <a:ext cx="7797943" cy="121232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CIRCLE PRACTICE: The Class That Ate the Sub</a:t>
            </a:r>
            <a:br>
              <a:rPr lang="en-US" sz="3200" dirty="0"/>
            </a:br>
            <a:r>
              <a:rPr lang="en-US" sz="3200" dirty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117600"/>
            <a:ext cx="8348133" cy="5520267"/>
          </a:xfrm>
        </p:spPr>
        <p:txBody>
          <a:bodyPr>
            <a:normAutofit/>
          </a:bodyPr>
          <a:lstStyle/>
          <a:p>
            <a:r>
              <a:rPr lang="en-US" b="1" dirty="0"/>
              <a:t>Facilitator:</a:t>
            </a:r>
            <a:r>
              <a:rPr lang="en-US" dirty="0"/>
              <a:t> Guide the circle participants to a fair solution to the problem. </a:t>
            </a:r>
          </a:p>
          <a:p>
            <a:r>
              <a:rPr lang="en-US" b="1" dirty="0"/>
              <a:t>Regular Teacher</a:t>
            </a:r>
          </a:p>
          <a:p>
            <a:r>
              <a:rPr lang="en-US" b="1" dirty="0"/>
              <a:t>Student 1:</a:t>
            </a:r>
            <a:r>
              <a:rPr lang="en-US" dirty="0"/>
              <a:t> Was throwing paper airplanes across the room.</a:t>
            </a:r>
          </a:p>
          <a:p>
            <a:r>
              <a:rPr lang="en-US" b="1" dirty="0"/>
              <a:t>Student 2 :</a:t>
            </a:r>
            <a:r>
              <a:rPr lang="en-US" dirty="0"/>
              <a:t> Continually Out of Seat, Even after three prompts.</a:t>
            </a:r>
          </a:p>
          <a:p>
            <a:r>
              <a:rPr lang="en-US" b="1" dirty="0"/>
              <a:t>Student 3: </a:t>
            </a:r>
            <a:r>
              <a:rPr lang="en-US" dirty="0"/>
              <a:t>Refusing to do work, talking back to the sub and being rude.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1A213-F44F-4FF8-B2D4-DE71AC24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6C5E8D-EC71-3841-865D-DB0ED7CFE117}"/>
              </a:ext>
            </a:extLst>
          </p:cNvPr>
          <p:cNvCxnSpPr>
            <a:cxnSpLocks/>
          </p:cNvCxnSpPr>
          <p:nvPr/>
        </p:nvCxnSpPr>
        <p:spPr>
          <a:xfrm>
            <a:off x="502024" y="1117600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92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 Circles: Debrief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9D13D-E9F0-4F97-B15A-CDEFB7CA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pic>
        <p:nvPicPr>
          <p:cNvPr id="7" name="Content Placeholder 3" descr="Screen Shot 2016-10-30 at 11.42.21 AM.png">
            <a:extLst>
              <a:ext uri="{FF2B5EF4-FFF2-40B4-BE49-F238E27FC236}">
                <a16:creationId xmlns:a16="http://schemas.microsoft.com/office/drawing/2014/main" id="{35CC4BCE-51E7-974C-AB74-0DCCCB2C1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328" y1="33161" x2="34328" y2="33161"/>
                        <a14:foregroundMark x1="25373" y1="53368" x2="25373" y2="53368"/>
                        <a14:foregroundMark x1="16418" y1="53368" x2="16418" y2="53368"/>
                        <a14:foregroundMark x1="34328" y1="70984" x2="34328" y2="70984"/>
                        <a14:foregroundMark x1="51741" y1="78238" x2="51741" y2="78238"/>
                        <a14:foregroundMark x1="52239" y1="86010" x2="52239" y2="86010"/>
                        <a14:foregroundMark x1="68159" y1="68912" x2="68159" y2="68912"/>
                        <a14:foregroundMark x1="75124" y1="75648" x2="75124" y2="75648"/>
                        <a14:foregroundMark x1="85075" y1="51295" x2="85075" y2="51295"/>
                        <a14:foregroundMark x1="50746" y1="16580" x2="50746" y2="16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297" r="-37297"/>
          <a:stretch>
            <a:fillRect/>
          </a:stretch>
        </p:blipFill>
        <p:spPr>
          <a:xfrm>
            <a:off x="349046" y="1417638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56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8433D4-E411-4F0A-A841-1E20A6AB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291B2-EF23-0044-884A-E52E29623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81"/>
          <a:stretch/>
        </p:blipFill>
        <p:spPr>
          <a:xfrm>
            <a:off x="2133600" y="868594"/>
            <a:ext cx="4876800" cy="4121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62AA2D-15F5-0040-AE9B-F98C393A400F}"/>
              </a:ext>
            </a:extLst>
          </p:cNvPr>
          <p:cNvSpPr txBox="1"/>
          <p:nvPr/>
        </p:nvSpPr>
        <p:spPr>
          <a:xfrm>
            <a:off x="7346197" y="6356350"/>
            <a:ext cx="1410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coffee break by </a:t>
            </a:r>
            <a:r>
              <a:rPr lang="en-US" sz="700" dirty="0" err="1"/>
              <a:t>dDara</a:t>
            </a:r>
            <a:r>
              <a:rPr lang="en-US" sz="700" dirty="0"/>
              <a:t> from the Noun Project</a:t>
            </a:r>
          </a:p>
        </p:txBody>
      </p:sp>
    </p:spTree>
    <p:extLst>
      <p:ext uri="{BB962C8B-B14F-4D97-AF65-F5344CB8AC3E}">
        <p14:creationId xmlns:p14="http://schemas.microsoft.com/office/powerpoint/2010/main" val="2569577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Integrating Practices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PBIS and Restorative Justice</a:t>
            </a:r>
          </a:p>
        </p:txBody>
      </p:sp>
    </p:spTree>
    <p:extLst>
      <p:ext uri="{BB962C8B-B14F-4D97-AF65-F5344CB8AC3E}">
        <p14:creationId xmlns:p14="http://schemas.microsoft.com/office/powerpoint/2010/main" val="3058777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THE INTERSECTION OF PBIS AND RJP: </a:t>
            </a:r>
            <a:br>
              <a:rPr lang="en-US" sz="3000" dirty="0"/>
            </a:br>
            <a:r>
              <a:rPr lang="en-US" sz="3000" dirty="0"/>
              <a:t>Philosophical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28" y="1759784"/>
            <a:ext cx="6300061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PBIS &amp; Restorative Practices are responses to Zero Tolerance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Approaches to preventing, reducing and responding to problem behavior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7D142-B93F-4629-941D-2E59900F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9B7164-CD46-FB47-9C50-5BDA360699A0}"/>
              </a:ext>
            </a:extLst>
          </p:cNvPr>
          <p:cNvCxnSpPr>
            <a:cxnSpLocks/>
          </p:cNvCxnSpPr>
          <p:nvPr/>
        </p:nvCxnSpPr>
        <p:spPr>
          <a:xfrm>
            <a:off x="484095" y="1206431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301C6E-69C1-0C4F-B5AB-F5FFFBC5F2B5}"/>
              </a:ext>
            </a:extLst>
          </p:cNvPr>
          <p:cNvSpPr txBox="1"/>
          <p:nvPr/>
        </p:nvSpPr>
        <p:spPr>
          <a:xfrm>
            <a:off x="6757261" y="5802997"/>
            <a:ext cx="22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Lucille Eber, 2015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DB7DD3-1733-E748-9F87-501449D59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95" b="40392"/>
          <a:stretch/>
        </p:blipFill>
        <p:spPr>
          <a:xfrm>
            <a:off x="6472489" y="1759784"/>
            <a:ext cx="2770303" cy="12747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58D66-4C04-6642-9F0E-B202DC4F2EC8}"/>
              </a:ext>
            </a:extLst>
          </p:cNvPr>
          <p:cNvSpPr txBox="1"/>
          <p:nvPr/>
        </p:nvSpPr>
        <p:spPr>
          <a:xfrm>
            <a:off x="6757261" y="6449328"/>
            <a:ext cx="220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reaction by Nicolas Mitchell from the Noun Project</a:t>
            </a:r>
          </a:p>
          <a:p>
            <a:r>
              <a:rPr lang="en-US" sz="700" dirty="0"/>
              <a:t>user error by Chaitanya Krishna from the Noun Project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7A3D5D-C17B-1340-A0A1-7FDA96CBA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137"/>
          <a:stretch/>
        </p:blipFill>
        <p:spPr>
          <a:xfrm>
            <a:off x="6927619" y="3517235"/>
            <a:ext cx="1696428" cy="142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86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1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THE INTERSECTION OF PBIS AND RJP: Alternatives to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87035" cy="4525963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PBIS provides systems to guide</a:t>
            </a:r>
          </a:p>
          <a:p>
            <a:pPr marL="457200" lvl="1" indent="0">
              <a:buNone/>
            </a:pPr>
            <a:r>
              <a:rPr lang="en-US" sz="3200" dirty="0"/>
              <a:t>   adult behaviors</a:t>
            </a:r>
          </a:p>
          <a:p>
            <a:pPr lvl="1"/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RP provides a range of alternatives behaviors for adults to engage in that are not exclusionary reactions to behavior 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7D142-B93F-4629-941D-2E59900F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4C9E48-3C4E-3D41-AE4F-B1F4B100C54C}"/>
              </a:ext>
            </a:extLst>
          </p:cNvPr>
          <p:cNvCxnSpPr>
            <a:cxnSpLocks/>
          </p:cNvCxnSpPr>
          <p:nvPr/>
        </p:nvCxnSpPr>
        <p:spPr>
          <a:xfrm>
            <a:off x="484095" y="1206431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2135BC-392B-0745-A893-0E2A426D8141}"/>
              </a:ext>
            </a:extLst>
          </p:cNvPr>
          <p:cNvSpPr txBox="1"/>
          <p:nvPr/>
        </p:nvSpPr>
        <p:spPr>
          <a:xfrm>
            <a:off x="6757261" y="5802997"/>
            <a:ext cx="22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Lucille Eber, 2015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F1C3B-2460-0642-A731-9095307A9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83"/>
          <a:stretch/>
        </p:blipFill>
        <p:spPr>
          <a:xfrm>
            <a:off x="6987271" y="1496674"/>
            <a:ext cx="1699529" cy="1438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593053-BA0A-2C4F-A658-895C9D12082F}"/>
              </a:ext>
            </a:extLst>
          </p:cNvPr>
          <p:cNvSpPr txBox="1"/>
          <p:nvPr/>
        </p:nvSpPr>
        <p:spPr>
          <a:xfrm>
            <a:off x="6757261" y="6405107"/>
            <a:ext cx="220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behavior by </a:t>
            </a:r>
            <a:r>
              <a:rPr lang="en-US" sz="700" dirty="0" err="1"/>
              <a:t>Nithinan</a:t>
            </a:r>
            <a:r>
              <a:rPr lang="en-US" sz="700" dirty="0"/>
              <a:t> </a:t>
            </a:r>
            <a:r>
              <a:rPr lang="en-US" sz="700" dirty="0" err="1"/>
              <a:t>Tatah</a:t>
            </a:r>
            <a:r>
              <a:rPr lang="en-US" sz="700" dirty="0"/>
              <a:t> from the Noun Project</a:t>
            </a:r>
          </a:p>
          <a:p>
            <a:r>
              <a:rPr lang="en-US" sz="700" dirty="0"/>
              <a:t>cause by </a:t>
            </a:r>
            <a:r>
              <a:rPr lang="en-US" sz="700" dirty="0" err="1"/>
              <a:t>Nithinan</a:t>
            </a:r>
            <a:r>
              <a:rPr lang="en-US" sz="700" dirty="0"/>
              <a:t> </a:t>
            </a:r>
            <a:r>
              <a:rPr lang="en-US" sz="700" dirty="0" err="1"/>
              <a:t>Tatah</a:t>
            </a:r>
            <a:r>
              <a:rPr lang="en-US" sz="700" dirty="0"/>
              <a:t> from the Noun Project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14A69B-8310-C74D-BA93-2A6ABFD83D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83"/>
          <a:stretch/>
        </p:blipFill>
        <p:spPr>
          <a:xfrm>
            <a:off x="6910472" y="3690225"/>
            <a:ext cx="1894337" cy="16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35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1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THE INTERSECTION OF PBIS AND RJP: </a:t>
            </a:r>
            <a:br>
              <a:rPr lang="en-US" sz="3200" dirty="0"/>
            </a:br>
            <a:r>
              <a:rPr lang="en-US" sz="3200" dirty="0"/>
              <a:t>Reshaping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11" y="1600200"/>
            <a:ext cx="8229600" cy="4783380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Commonly agreed upon standards </a:t>
            </a:r>
          </a:p>
          <a:p>
            <a:pPr marL="457200" lvl="1" indent="0">
              <a:buNone/>
            </a:pPr>
            <a:r>
              <a:rPr lang="en-US" sz="3200" dirty="0"/>
              <a:t>    of conduct of adults and youth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Ensure positive relationships </a:t>
            </a:r>
          </a:p>
          <a:p>
            <a:pPr marL="457200" lvl="1" indent="0">
              <a:buNone/>
            </a:pPr>
            <a:r>
              <a:rPr lang="en-US" sz="3200" dirty="0"/>
              <a:t>    (students/staff)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Whole school and sense of </a:t>
            </a:r>
          </a:p>
          <a:p>
            <a:pPr marL="457200" lvl="1" indent="0">
              <a:buNone/>
            </a:pPr>
            <a:r>
              <a:rPr lang="en-US" sz="3200" dirty="0"/>
              <a:t>   community-Positive climate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Maintain student dignity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7D142-B93F-4629-941D-2E59900F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4C9E48-3C4E-3D41-AE4F-B1F4B100C54C}"/>
              </a:ext>
            </a:extLst>
          </p:cNvPr>
          <p:cNvCxnSpPr>
            <a:cxnSpLocks/>
          </p:cNvCxnSpPr>
          <p:nvPr/>
        </p:nvCxnSpPr>
        <p:spPr>
          <a:xfrm>
            <a:off x="484095" y="1206431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A117843-8E7A-C548-993A-022E5AAD4885}"/>
              </a:ext>
            </a:extLst>
          </p:cNvPr>
          <p:cNvSpPr txBox="1"/>
          <p:nvPr/>
        </p:nvSpPr>
        <p:spPr>
          <a:xfrm>
            <a:off x="6952205" y="6071691"/>
            <a:ext cx="22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Lucille Eber, 2015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916D7B-C696-2742-8507-FEF61ED1E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40"/>
          <a:stretch/>
        </p:blipFill>
        <p:spPr>
          <a:xfrm>
            <a:off x="7409329" y="2967027"/>
            <a:ext cx="1286512" cy="1045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81C31C-141F-F441-B382-FB6A5A9AFC7E}"/>
              </a:ext>
            </a:extLst>
          </p:cNvPr>
          <p:cNvSpPr txBox="1"/>
          <p:nvPr/>
        </p:nvSpPr>
        <p:spPr>
          <a:xfrm>
            <a:off x="6936551" y="6383580"/>
            <a:ext cx="27903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rules by </a:t>
            </a:r>
            <a:r>
              <a:rPr lang="en-US" sz="700" dirty="0" err="1"/>
              <a:t>jngll</a:t>
            </a:r>
            <a:r>
              <a:rPr lang="en-US" sz="700" dirty="0"/>
              <a:t> from the Noun Project</a:t>
            </a:r>
          </a:p>
          <a:p>
            <a:r>
              <a:rPr lang="en-US" sz="700" dirty="0"/>
              <a:t>relationship by Chanut is Industries from the Noun Project</a:t>
            </a:r>
          </a:p>
          <a:p>
            <a:r>
              <a:rPr lang="en-US" sz="700" dirty="0"/>
              <a:t>Community by Maxim Kulikov from the Noun </a:t>
            </a:r>
            <a:r>
              <a:rPr lang="en-US" sz="700" dirty="0" err="1"/>
              <a:t>Projec</a:t>
            </a:r>
            <a:endParaRPr lang="en-US" sz="7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28A444-1A56-9845-A01A-922222632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046"/>
          <a:stretch/>
        </p:blipFill>
        <p:spPr>
          <a:xfrm>
            <a:off x="7460805" y="1594967"/>
            <a:ext cx="1225995" cy="967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4DD54B-7DCC-7B48-9711-F4660C116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694"/>
          <a:stretch/>
        </p:blipFill>
        <p:spPr>
          <a:xfrm>
            <a:off x="7268174" y="4440325"/>
            <a:ext cx="1456765" cy="11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08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9919" y="204282"/>
            <a:ext cx="4265360" cy="461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+mj-lt"/>
                <a:ea typeface="Calibri"/>
                <a:cs typeface="Cambria"/>
              </a:rPr>
              <a:t>A CONTINUUM OF RESTORATIVE PRACTICES</a:t>
            </a:r>
            <a:endParaRPr lang="en-US" sz="26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1030782"/>
            <a:ext cx="2587346" cy="2040684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2880" tIns="91440" rIns="18288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/>
                <a:cs typeface="Cambria"/>
              </a:rPr>
              <a:t>Intensive Intervention</a:t>
            </a:r>
            <a:endParaRPr lang="en-US" dirty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00" dirty="0">
              <a:effectLst/>
              <a:latin typeface="+mj-lt"/>
              <a:ea typeface="Calibri"/>
              <a:cs typeface="Cambri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/>
                <a:cs typeface="Cambria"/>
              </a:rPr>
              <a:t>Return from suspension</a:t>
            </a:r>
            <a:endParaRPr lang="en-US" sz="1400" dirty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/>
                <a:cs typeface="Cambria"/>
              </a:rPr>
              <a:t>Administrative transfer or school crime diversion: </a:t>
            </a:r>
            <a:endParaRPr lang="en-US" sz="1400" dirty="0">
              <a:effectLst/>
              <a:latin typeface="+mj-lt"/>
              <a:ea typeface="Calibri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Times New Roman"/>
                <a:cs typeface="Cambria"/>
              </a:rPr>
              <a:t>Victim offender meetings</a:t>
            </a:r>
            <a:endParaRPr lang="en-US" sz="1400" dirty="0">
              <a:effectLst/>
              <a:latin typeface="+mj-lt"/>
              <a:ea typeface="Times New Roman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Times New Roman"/>
                <a:cs typeface="Cambria"/>
              </a:rPr>
              <a:t>Family/community group conferences</a:t>
            </a:r>
            <a:endParaRPr lang="en-US" sz="1400" dirty="0">
              <a:effectLst/>
              <a:latin typeface="+mj-lt"/>
              <a:ea typeface="Times New Roman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Times New Roman"/>
                <a:cs typeface="Cambria"/>
              </a:rPr>
              <a:t>Restitution</a:t>
            </a:r>
            <a:endParaRPr lang="en-US" sz="14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39919" y="3177372"/>
            <a:ext cx="2579481" cy="175260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2880" tIns="91440" rIns="18288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/>
                <a:cs typeface="Cambria"/>
              </a:rPr>
              <a:t>Early Intervention</a:t>
            </a:r>
            <a:endParaRPr lang="en-US" dirty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00" dirty="0">
              <a:effectLst/>
              <a:latin typeface="+mj-lt"/>
              <a:ea typeface="Calibri"/>
              <a:cs typeface="Cambri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/>
                <a:cs typeface="Cambria"/>
              </a:rPr>
              <a:t>Alternatives to suspension:</a:t>
            </a:r>
            <a:endParaRPr lang="en-US" sz="1400" dirty="0">
              <a:effectLst/>
              <a:latin typeface="+mj-lt"/>
              <a:ea typeface="Calibri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Times New Roman"/>
                <a:cs typeface="Cambria"/>
              </a:rPr>
              <a:t>Youth/peer court</a:t>
            </a:r>
            <a:endParaRPr lang="en-US" sz="1400" dirty="0">
              <a:effectLst/>
              <a:latin typeface="+mj-lt"/>
              <a:ea typeface="Times New Roman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Times New Roman"/>
                <a:cs typeface="Cambria"/>
              </a:rPr>
              <a:t>Peer mediation</a:t>
            </a:r>
            <a:endParaRPr lang="en-US" sz="1400" dirty="0">
              <a:effectLst/>
              <a:latin typeface="+mj-lt"/>
              <a:ea typeface="Times New Roman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Times New Roman"/>
                <a:cs typeface="Cambria"/>
              </a:rPr>
              <a:t>Conflict resolution training</a:t>
            </a:r>
            <a:endParaRPr lang="en-US" sz="1400" dirty="0">
              <a:effectLst/>
              <a:latin typeface="+mj-lt"/>
              <a:ea typeface="Times New Roman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Times New Roman"/>
                <a:cs typeface="Cambria"/>
              </a:rPr>
              <a:t>Restitution</a:t>
            </a:r>
            <a:endParaRPr lang="en-US" sz="14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9919" y="5082372"/>
            <a:ext cx="2579481" cy="153772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2880" tIns="91440" rIns="18288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/>
                <a:cs typeface="Cambria"/>
              </a:rPr>
              <a:t>Prevention &amp; Skill Building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600" dirty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/>
                <a:cs typeface="Cambria"/>
              </a:rPr>
              <a:t>Peace-keeping circles for: </a:t>
            </a:r>
            <a:endParaRPr lang="en-US" sz="1400" dirty="0">
              <a:effectLst/>
              <a:latin typeface="+mj-lt"/>
              <a:ea typeface="Calibri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76213" algn="l"/>
              </a:tabLst>
            </a:pPr>
            <a:r>
              <a:rPr lang="en-US" sz="1400" dirty="0">
                <a:effectLst/>
                <a:latin typeface="+mj-lt"/>
                <a:ea typeface="Times New Roman"/>
                <a:cs typeface="Cambria"/>
              </a:rPr>
              <a:t>Morning meetings</a:t>
            </a:r>
            <a:endParaRPr lang="en-US" sz="1400" dirty="0">
              <a:effectLst/>
              <a:latin typeface="+mj-lt"/>
              <a:ea typeface="Times New Roman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76213" algn="l"/>
              </a:tabLst>
            </a:pPr>
            <a:r>
              <a:rPr lang="en-US" sz="1400" dirty="0">
                <a:effectLst/>
                <a:latin typeface="+mj-lt"/>
                <a:ea typeface="Times New Roman"/>
                <a:cs typeface="Cambria"/>
              </a:rPr>
              <a:t>Social/emotional instruction</a:t>
            </a:r>
            <a:endParaRPr lang="en-US" sz="1400" dirty="0">
              <a:effectLst/>
              <a:latin typeface="+mj-lt"/>
              <a:ea typeface="Times New Roman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76213" algn="l"/>
              </a:tabLst>
            </a:pPr>
            <a:r>
              <a:rPr lang="en-US" sz="1400" dirty="0">
                <a:effectLst/>
                <a:latin typeface="+mj-lt"/>
                <a:ea typeface="Times New Roman"/>
                <a:cs typeface="Cambria"/>
              </a:rPr>
              <a:t>Staff meetings</a:t>
            </a:r>
            <a:endParaRPr lang="en-US" sz="14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77000" y="4625172"/>
            <a:ext cx="2438400" cy="1994491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2880" tIns="91440" rIns="18288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/>
                <a:cs typeface="Times New Roman"/>
              </a:rPr>
              <a:t>Prevention &amp; Skill Building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600" dirty="0">
              <a:effectLst/>
              <a:latin typeface="+mj-lt"/>
              <a:ea typeface="Calibri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Calibri"/>
                <a:cs typeface="Times New Roman"/>
              </a:rPr>
              <a:t>Define and teach expectations</a:t>
            </a: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Calibri"/>
                <a:cs typeface="Times New Roman"/>
              </a:rPr>
              <a:t>Establish consequence system</a:t>
            </a: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Calibri"/>
                <a:cs typeface="Times New Roman"/>
              </a:rPr>
              <a:t>Collection and use of data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77000" y="3177372"/>
            <a:ext cx="2438400" cy="106749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2880" tIns="91440" rIns="18288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/>
                <a:cs typeface="Times New Roman"/>
              </a:rPr>
              <a:t>Early Intervention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600" dirty="0">
              <a:effectLst/>
              <a:latin typeface="+mj-lt"/>
              <a:ea typeface="Calibri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Calibri"/>
                <a:cs typeface="Times New Roman"/>
              </a:rPr>
              <a:t>Check-in/ Check-out</a:t>
            </a: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Calibri"/>
                <a:cs typeface="Times New Roman"/>
              </a:rPr>
              <a:t>Social Skills Curricula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77000" y="1154769"/>
            <a:ext cx="2438400" cy="1121967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2880" tIns="91440" rIns="18288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/>
                <a:cs typeface="Times New Roman"/>
              </a:rPr>
              <a:t>Intensive Intervention</a:t>
            </a:r>
            <a:endParaRPr lang="en-US" dirty="0">
              <a:effectLst/>
              <a:latin typeface="+mj-lt"/>
              <a:ea typeface="Calibri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600" dirty="0">
              <a:latin typeface="+mj-lt"/>
              <a:ea typeface="Calibri"/>
              <a:cs typeface="Times New Roman"/>
            </a:endParaRP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Calibri"/>
                <a:cs typeface="Times New Roman"/>
              </a:rPr>
              <a:t>Function-based support</a:t>
            </a:r>
          </a:p>
          <a:p>
            <a:pPr marL="176213" marR="0" lvl="0" indent="-176213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 dirty="0">
                <a:effectLst/>
                <a:latin typeface="+mj-lt"/>
                <a:ea typeface="Calibri"/>
                <a:cs typeface="Times New Roman"/>
              </a:rPr>
              <a:t>Wraparound support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24538" y="219780"/>
            <a:ext cx="4090862" cy="461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+mj-lt"/>
                <a:ea typeface="Calibri"/>
                <a:cs typeface="Cambria"/>
              </a:rPr>
              <a:t>A CONTINUUM OF SWPBIS PRACTICES</a:t>
            </a:r>
            <a:endParaRPr lang="en-US" sz="2600" dirty="0">
              <a:effectLst/>
              <a:latin typeface="+mj-lt"/>
              <a:ea typeface="Calibri"/>
              <a:cs typeface="Times New Roman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124306" y="1238556"/>
            <a:ext cx="3087334" cy="5467044"/>
            <a:chOff x="3048106" y="1261584"/>
            <a:chExt cx="3087334" cy="5467044"/>
          </a:xfrm>
        </p:grpSpPr>
        <p:grpSp>
          <p:nvGrpSpPr>
            <p:cNvPr id="7" name="Group 6"/>
            <p:cNvGrpSpPr/>
            <p:nvPr/>
          </p:nvGrpSpPr>
          <p:grpSpPr>
            <a:xfrm>
              <a:off x="3149635" y="1391765"/>
              <a:ext cx="2873328" cy="5250112"/>
              <a:chOff x="0" y="0"/>
              <a:chExt cx="2286000" cy="3482473"/>
            </a:xfrm>
          </p:grpSpPr>
          <p:sp>
            <p:nvSpPr>
              <p:cNvPr id="25" name="AutoShape 2"/>
              <p:cNvSpPr>
                <a:spLocks noChangeArrowheads="1"/>
              </p:cNvSpPr>
              <p:nvPr/>
            </p:nvSpPr>
            <p:spPr bwMode="auto">
              <a:xfrm>
                <a:off x="0" y="51758"/>
                <a:ext cx="2286000" cy="3430715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" name="AutoShape 3"/>
              <p:cNvSpPr>
                <a:spLocks noChangeArrowheads="1"/>
              </p:cNvSpPr>
              <p:nvPr/>
            </p:nvSpPr>
            <p:spPr bwMode="auto">
              <a:xfrm>
                <a:off x="862641" y="0"/>
                <a:ext cx="566928" cy="89496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1017917" y="0"/>
                <a:ext cx="254000" cy="39776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854415" y="6164791"/>
              <a:ext cx="1489342" cy="37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mbria"/>
                  <a:ea typeface="Calibri"/>
                  <a:cs typeface="Cambria"/>
                </a:rPr>
                <a:t>~80% of Students</a:t>
              </a:r>
              <a:endParaRPr lang="en-US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266437" y="2341167"/>
              <a:ext cx="668846" cy="37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mbria"/>
                  <a:ea typeface="Calibri"/>
                  <a:cs typeface="Cambria"/>
                </a:rPr>
                <a:t>~15%</a:t>
              </a:r>
              <a:endParaRPr lang="en-US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288123" y="1703898"/>
              <a:ext cx="589032" cy="37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Cambria"/>
                  <a:ea typeface="Calibri"/>
                  <a:cs typeface="Cambria"/>
                </a:rPr>
                <a:t>~5%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Left Brace 20"/>
            <p:cNvSpPr>
              <a:spLocks/>
            </p:cNvSpPr>
            <p:nvPr/>
          </p:nvSpPr>
          <p:spPr bwMode="auto">
            <a:xfrm rot="944556">
              <a:off x="3563884" y="1262278"/>
              <a:ext cx="194718" cy="5461153"/>
            </a:xfrm>
            <a:prstGeom prst="leftBrace">
              <a:avLst>
                <a:gd name="adj1" fmla="val 75999"/>
                <a:gd name="adj2" fmla="val 8946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Left Brace 21"/>
            <p:cNvSpPr>
              <a:spLocks/>
            </p:cNvSpPr>
            <p:nvPr/>
          </p:nvSpPr>
          <p:spPr bwMode="auto">
            <a:xfrm rot="1118467">
              <a:off x="3904551" y="1326738"/>
              <a:ext cx="214668" cy="1437941"/>
            </a:xfrm>
            <a:prstGeom prst="leftBrace">
              <a:avLst>
                <a:gd name="adj1" fmla="val 55265"/>
                <a:gd name="adj2" fmla="val 793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Left Brace 22"/>
            <p:cNvSpPr>
              <a:spLocks/>
            </p:cNvSpPr>
            <p:nvPr/>
          </p:nvSpPr>
          <p:spPr bwMode="auto">
            <a:xfrm rot="1118467">
              <a:off x="3843380" y="1365755"/>
              <a:ext cx="161201" cy="716098"/>
            </a:xfrm>
            <a:prstGeom prst="leftBrace">
              <a:avLst>
                <a:gd name="adj1" fmla="val 76045"/>
                <a:gd name="adj2" fmla="val 5117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dirty="0"/>
            </a:p>
          </p:txBody>
        </p:sp>
        <p:cxnSp>
          <p:nvCxnSpPr>
            <p:cNvPr id="24" name="Curved Connector 23"/>
            <p:cNvCxnSpPr>
              <a:cxnSpLocks noChangeShapeType="1"/>
            </p:cNvCxnSpPr>
            <p:nvPr/>
          </p:nvCxnSpPr>
          <p:spPr bwMode="auto">
            <a:xfrm rot="21358490" flipH="1">
              <a:off x="3048106" y="2432207"/>
              <a:ext cx="789245" cy="1075105"/>
            </a:xfrm>
            <a:prstGeom prst="curvedConnector3">
              <a:avLst>
                <a:gd name="adj1" fmla="val 487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Left Brace 16"/>
            <p:cNvSpPr>
              <a:spLocks/>
            </p:cNvSpPr>
            <p:nvPr/>
          </p:nvSpPr>
          <p:spPr bwMode="auto">
            <a:xfrm rot="20652356" flipH="1">
              <a:off x="5388985" y="1261584"/>
              <a:ext cx="194718" cy="5467044"/>
            </a:xfrm>
            <a:prstGeom prst="leftBrace">
              <a:avLst>
                <a:gd name="adj1" fmla="val 75999"/>
                <a:gd name="adj2" fmla="val 8946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Left Brace 17"/>
            <p:cNvSpPr>
              <a:spLocks/>
            </p:cNvSpPr>
            <p:nvPr/>
          </p:nvSpPr>
          <p:spPr bwMode="auto">
            <a:xfrm rot="20481533" flipH="1">
              <a:off x="5025431" y="1320844"/>
              <a:ext cx="214668" cy="1437941"/>
            </a:xfrm>
            <a:prstGeom prst="leftBrace">
              <a:avLst>
                <a:gd name="adj1" fmla="val 55265"/>
                <a:gd name="adj2" fmla="val 793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Left Brace 18"/>
            <p:cNvSpPr>
              <a:spLocks/>
            </p:cNvSpPr>
            <p:nvPr/>
          </p:nvSpPr>
          <p:spPr bwMode="auto">
            <a:xfrm rot="20481533" flipH="1">
              <a:off x="5138780" y="1339743"/>
              <a:ext cx="161201" cy="716098"/>
            </a:xfrm>
            <a:prstGeom prst="leftBrace">
              <a:avLst>
                <a:gd name="adj1" fmla="val 76045"/>
                <a:gd name="adj2" fmla="val 5117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dirty="0"/>
            </a:p>
          </p:txBody>
        </p:sp>
        <p:cxnSp>
          <p:nvCxnSpPr>
            <p:cNvPr id="20" name="Curved Connector 19"/>
            <p:cNvCxnSpPr>
              <a:cxnSpLocks noChangeShapeType="1"/>
            </p:cNvCxnSpPr>
            <p:nvPr/>
          </p:nvCxnSpPr>
          <p:spPr bwMode="auto">
            <a:xfrm rot="241510">
              <a:off x="5346195" y="2432208"/>
              <a:ext cx="789245" cy="1075105"/>
            </a:xfrm>
            <a:prstGeom prst="curvedConnector3">
              <a:avLst>
                <a:gd name="adj1" fmla="val 487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4B03D0-0483-4C85-936F-018552F2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8EA3F8-A1EF-234A-8F2E-05C5FF718AEE}"/>
              </a:ext>
            </a:extLst>
          </p:cNvPr>
          <p:cNvCxnSpPr>
            <a:cxnSpLocks/>
          </p:cNvCxnSpPr>
          <p:nvPr/>
        </p:nvCxnSpPr>
        <p:spPr>
          <a:xfrm>
            <a:off x="502024" y="875802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18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241207"/>
            <a:ext cx="84582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PARADIGM SHIFT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740472"/>
              </p:ext>
            </p:extLst>
          </p:nvPr>
        </p:nvGraphicFramePr>
        <p:xfrm>
          <a:off x="228600" y="1143001"/>
          <a:ext cx="8458200" cy="55625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Traditional Discipline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Restorative Practices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and rules violated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focuses on establishing guilt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Accountability = punishment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directed at offender, while victim is ignored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Rules and intent outweigh whether outcome is positive/negative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opportunity for remorse or amends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90727-6242-4BA2-BA04-D28A932B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6C86D3-6984-3B4A-8BF1-3E1585D72639}"/>
              </a:ext>
            </a:extLst>
          </p:cNvPr>
          <p:cNvCxnSpPr>
            <a:cxnSpLocks/>
          </p:cNvCxnSpPr>
          <p:nvPr/>
        </p:nvCxnSpPr>
        <p:spPr>
          <a:xfrm>
            <a:off x="484095" y="880969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962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54042E-2EB7-49F5-8986-1E087393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6F87DBC-1233-4DBB-B5C1-515658A71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614849"/>
              </p:ext>
            </p:extLst>
          </p:nvPr>
        </p:nvGraphicFramePr>
        <p:xfrm>
          <a:off x="61645" y="61645"/>
          <a:ext cx="8997369" cy="679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" r:id="rId3" imgW="9728200" imgH="7607300" progId="Word.Document.12">
                  <p:embed/>
                </p:oleObj>
              </mc:Choice>
              <mc:Fallback>
                <p:oleObj name="Document" r:id="rId3" imgW="9728200" imgH="76073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45" y="61645"/>
                        <a:ext cx="8997369" cy="6796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46921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00" y="480970"/>
            <a:ext cx="7543802" cy="1219200"/>
          </a:xfrm>
        </p:spPr>
        <p:txBody>
          <a:bodyPr>
            <a:noAutofit/>
          </a:bodyPr>
          <a:lstStyle/>
          <a:p>
            <a:r>
              <a:rPr lang="en-US" sz="3600" dirty="0"/>
              <a:t>Establishing, Teaching &amp; Reinforcing School-wide Behavior Values and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36" y="1983305"/>
            <a:ext cx="8585600" cy="43849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45FAA"/>
                </a:solidFill>
              </a:rPr>
              <a:t>SAFE</a:t>
            </a:r>
            <a:r>
              <a:rPr lang="en-US" dirty="0"/>
              <a:t>  *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RESPECTFUL</a:t>
            </a:r>
            <a:r>
              <a:rPr lang="en-US" dirty="0">
                <a:solidFill>
                  <a:srgbClr val="801F08"/>
                </a:solidFill>
              </a:rPr>
              <a:t> </a:t>
            </a:r>
            <a:r>
              <a:rPr lang="en-US" dirty="0"/>
              <a:t>*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RESPONSIBLE</a:t>
            </a:r>
            <a:r>
              <a:rPr lang="en-US" dirty="0"/>
              <a:t>  +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DEFINING expected behaviors FOR THE CLASSROOM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Teaching and internalizing desired behaviors </a:t>
            </a:r>
          </a:p>
          <a:p>
            <a:r>
              <a:rPr lang="en-US" sz="2800" dirty="0"/>
              <a:t>Input on Behavior matrices </a:t>
            </a:r>
          </a:p>
          <a:p>
            <a:r>
              <a:rPr lang="en-US" sz="2800" dirty="0"/>
              <a:t>Define behaviors in positive terms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C85BA-26C8-4BC4-92B5-BC77F0B6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</p:spTree>
    <p:extLst>
      <p:ext uri="{BB962C8B-B14F-4D97-AF65-F5344CB8AC3E}">
        <p14:creationId xmlns:p14="http://schemas.microsoft.com/office/powerpoint/2010/main" val="25285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4365B3-D2C5-46AD-80A5-DB9B6408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0A11A3-7E3F-B740-9948-E90386BE0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615429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444">
                  <a:extLst>
                    <a:ext uri="{9D8B030D-6E8A-4147-A177-3AD203B41FA5}">
                      <a16:colId xmlns:a16="http://schemas.microsoft.com/office/drawing/2014/main" val="1509745113"/>
                    </a:ext>
                  </a:extLst>
                </a:gridCol>
                <a:gridCol w="3988493">
                  <a:extLst>
                    <a:ext uri="{9D8B030D-6E8A-4147-A177-3AD203B41FA5}">
                      <a16:colId xmlns:a16="http://schemas.microsoft.com/office/drawing/2014/main" val="2694561363"/>
                    </a:ext>
                  </a:extLst>
                </a:gridCol>
                <a:gridCol w="1521331">
                  <a:extLst>
                    <a:ext uri="{9D8B030D-6E8A-4147-A177-3AD203B41FA5}">
                      <a16:colId xmlns:a16="http://schemas.microsoft.com/office/drawing/2014/main" val="3243374809"/>
                    </a:ext>
                  </a:extLst>
                </a:gridCol>
                <a:gridCol w="1601400">
                  <a:extLst>
                    <a:ext uri="{9D8B030D-6E8A-4147-A177-3AD203B41FA5}">
                      <a16:colId xmlns:a16="http://schemas.microsoft.com/office/drawing/2014/main" val="762111398"/>
                    </a:ext>
                  </a:extLst>
                </a:gridCol>
                <a:gridCol w="1521331">
                  <a:extLst>
                    <a:ext uri="{9D8B030D-6E8A-4147-A177-3AD203B41FA5}">
                      <a16:colId xmlns:a16="http://schemas.microsoft.com/office/drawing/2014/main" val="1168328536"/>
                    </a:ext>
                  </a:extLst>
                </a:gridCol>
              </a:tblGrid>
              <a:tr h="946257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Behavioral Intervention Documentation &amp;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Requesting Additional Support: Office Referrals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568312"/>
                  </a:ext>
                </a:extLst>
              </a:tr>
              <a:tr h="504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Level 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indent="1143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Description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Documentation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SWIS Data Input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Student Placement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extLst>
                  <a:ext uri="{0D108BD9-81ED-4DB2-BD59-A6C34878D82A}">
                    <a16:rowId xmlns:a16="http://schemas.microsoft.com/office/drawing/2014/main" val="1453357634"/>
                  </a:ext>
                </a:extLst>
              </a:tr>
              <a:tr h="7434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1a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Minor behavior that teacher/staff handles in the classroom.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Classroom behavior 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Log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 remains class.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extLst>
                  <a:ext uri="{0D108BD9-81ED-4DB2-BD59-A6C34878D82A}">
                    <a16:rowId xmlns:a16="http://schemas.microsoft.com/office/drawing/2014/main" val="3512288783"/>
                  </a:ext>
                </a:extLst>
              </a:tr>
              <a:tr h="9913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1b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Minor behavior that persists after approx. 3 intervention attempts by teacher/staff and teacher/staff wants for the behaviors to be documented in the SWIS system. 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Office Referral Form &amp; Parent Contact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Yes, documented as a minor behavior in SWIS system.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 remains in class.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extLst>
                  <a:ext uri="{0D108BD9-81ED-4DB2-BD59-A6C34878D82A}">
                    <a16:rowId xmlns:a16="http://schemas.microsoft.com/office/drawing/2014/main" val="4038495867"/>
                  </a:ext>
                </a:extLst>
              </a:tr>
              <a:tr h="1239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 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Student’s behavior significantly impacts the classroom-learning environment and/or is a minor behavior that continues to persist after approx. 5 intervention attempts by the teacher/staff.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Office Referral Form &amp; Parent Contact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Yes, documented as a major behavior in SWIS system.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may be requested to leave the class.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* Restorative suggested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extLst>
                  <a:ext uri="{0D108BD9-81ED-4DB2-BD59-A6C34878D82A}">
                    <a16:rowId xmlns:a16="http://schemas.microsoft.com/office/drawing/2014/main" val="4020254524"/>
                  </a:ext>
                </a:extLst>
              </a:tr>
              <a:tr h="9913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Student’s behavior seriously jeopardizes classroom or school safety and order.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Office Referral Form &amp; Parent Contact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Yes, documented as a major behavior in SWIS system.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is removed from class.</a:t>
                      </a:r>
                      <a:r>
                        <a:rPr lang="en-US" sz="1050" dirty="0">
                          <a:effectLst/>
                        </a:rPr>
                        <a:t> *Restorative re-entry required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extLst>
                  <a:ext uri="{0D108BD9-81ED-4DB2-BD59-A6C34878D82A}">
                    <a16:rowId xmlns:a16="http://schemas.microsoft.com/office/drawing/2014/main" val="3091618259"/>
                  </a:ext>
                </a:extLst>
              </a:tr>
              <a:tr h="14419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Behavior presents an imminent threat of serious harm to the school community, or when the student’s behavior seriously affects the safety of others in the school and/ or educational process.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Office Referral Frm &amp; Parent Contact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Yes, documented as a major behavior in SWIS system.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is removed from class and school.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* </a:t>
                      </a:r>
                      <a:r>
                        <a:rPr lang="en-US" sz="1050" dirty="0">
                          <a:effectLst/>
                        </a:rPr>
                        <a:t>Restorative Process required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extLst>
                  <a:ext uri="{0D108BD9-81ED-4DB2-BD59-A6C34878D82A}">
                    <a16:rowId xmlns:a16="http://schemas.microsoft.com/office/drawing/2014/main" val="508053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582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112829"/>
              </p:ext>
            </p:extLst>
          </p:nvPr>
        </p:nvGraphicFramePr>
        <p:xfrm>
          <a:off x="477611" y="852715"/>
          <a:ext cx="7741104" cy="524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5607" y="272143"/>
            <a:ext cx="74431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Reduction in Suspensions Across Five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B5015-9A82-45B2-8FCE-5F8D1ADA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</p:spTree>
    <p:extLst>
      <p:ext uri="{BB962C8B-B14F-4D97-AF65-F5344CB8AC3E}">
        <p14:creationId xmlns:p14="http://schemas.microsoft.com/office/powerpoint/2010/main" val="42470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33CD274-F9C6-5747-B17A-A3737AA7F19F}"/>
              </a:ext>
            </a:extLst>
          </p:cNvPr>
          <p:cNvSpPr txBox="1"/>
          <p:nvPr/>
        </p:nvSpPr>
        <p:spPr>
          <a:xfrm>
            <a:off x="7421022" y="3145270"/>
            <a:ext cx="1566333" cy="14003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sz="400" dirty="0"/>
          </a:p>
          <a:p>
            <a:endParaRPr lang="en-US" sz="700" dirty="0"/>
          </a:p>
          <a:p>
            <a:endParaRPr lang="en-US" sz="700" dirty="0"/>
          </a:p>
          <a:p>
            <a:endParaRPr lang="en-US" sz="700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Restorative Circles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Peer Mediation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Restitution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84F192-45ED-4714-969E-A728D16D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Sound Supports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0997CB9-4B00-F746-A225-134481C43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367508"/>
              </p:ext>
            </p:extLst>
          </p:nvPr>
        </p:nvGraphicFramePr>
        <p:xfrm>
          <a:off x="3575045" y="1611843"/>
          <a:ext cx="2023532" cy="474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FCAABF-E24E-2C4F-8E27-7F1C4BB03F57}"/>
              </a:ext>
            </a:extLst>
          </p:cNvPr>
          <p:cNvSpPr txBox="1"/>
          <p:nvPr/>
        </p:nvSpPr>
        <p:spPr>
          <a:xfrm>
            <a:off x="186267" y="1611843"/>
            <a:ext cx="1591732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182563" indent="-166688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82563" indent="-166688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82563" indent="-166688">
              <a:buFont typeface="Arial" panose="020B0604020202020204" pitchFamily="34" charset="0"/>
              <a:buChar char="•"/>
            </a:pPr>
            <a:r>
              <a:rPr lang="en-US" sz="1500" dirty="0"/>
              <a:t>Community re-entry circles</a:t>
            </a:r>
          </a:p>
          <a:p>
            <a:pPr marL="182563" indent="-166688">
              <a:buFont typeface="Arial" panose="020B0604020202020204" pitchFamily="34" charset="0"/>
              <a:buChar char="•"/>
            </a:pPr>
            <a:r>
              <a:rPr lang="en-US" sz="1500" dirty="0"/>
              <a:t>Wraparound supports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8F044A-033B-0549-B0C3-94AB046758C8}"/>
              </a:ext>
            </a:extLst>
          </p:cNvPr>
          <p:cNvSpPr txBox="1"/>
          <p:nvPr/>
        </p:nvSpPr>
        <p:spPr>
          <a:xfrm>
            <a:off x="186267" y="3183132"/>
            <a:ext cx="1591732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Restorative Circles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Peer Mediation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Restitution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A9A2-2CF4-7A49-86B2-AB6C71FA921F}"/>
              </a:ext>
            </a:extLst>
          </p:cNvPr>
          <p:cNvSpPr txBox="1"/>
          <p:nvPr/>
        </p:nvSpPr>
        <p:spPr>
          <a:xfrm>
            <a:off x="182035" y="4763591"/>
            <a:ext cx="1591732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500" dirty="0"/>
              <a:t>Peace Circles for community meetings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500" dirty="0"/>
              <a:t>Train community peer mediators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7661B-EF26-5845-880B-47777EB46C98}"/>
              </a:ext>
            </a:extLst>
          </p:cNvPr>
          <p:cNvSpPr txBox="1"/>
          <p:nvPr/>
        </p:nvSpPr>
        <p:spPr>
          <a:xfrm>
            <a:off x="321733" y="169333"/>
            <a:ext cx="775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PRACTICE: Rainer Beach: Beautiful! -- 2.0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C6D71E-130F-444C-8D29-D7E307FEA679}"/>
              </a:ext>
            </a:extLst>
          </p:cNvPr>
          <p:cNvCxnSpPr>
            <a:cxnSpLocks/>
          </p:cNvCxnSpPr>
          <p:nvPr/>
        </p:nvCxnSpPr>
        <p:spPr>
          <a:xfrm>
            <a:off x="484095" y="710486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58BAE84-7272-C544-9CE2-D4633C997EDE}"/>
              </a:ext>
            </a:extLst>
          </p:cNvPr>
          <p:cNvSpPr txBox="1"/>
          <p:nvPr/>
        </p:nvSpPr>
        <p:spPr>
          <a:xfrm>
            <a:off x="1828798" y="1611846"/>
            <a:ext cx="1591732" cy="147732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sz="1500" dirty="0"/>
          </a:p>
          <a:p>
            <a:endParaRPr lang="en-US" sz="1500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School re-entry circles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Wraparound supports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4E665-ED5F-8D4B-AA1B-10E76A724ADA}"/>
              </a:ext>
            </a:extLst>
          </p:cNvPr>
          <p:cNvSpPr txBox="1"/>
          <p:nvPr/>
        </p:nvSpPr>
        <p:spPr>
          <a:xfrm>
            <a:off x="1828798" y="3181692"/>
            <a:ext cx="1591732" cy="147732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Restorative Circles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Peer Mediation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Restitution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B1A621-4E13-BA4C-B6DD-1FACB585BAE8}"/>
              </a:ext>
            </a:extLst>
          </p:cNvPr>
          <p:cNvSpPr txBox="1"/>
          <p:nvPr/>
        </p:nvSpPr>
        <p:spPr>
          <a:xfrm>
            <a:off x="186267" y="1611846"/>
            <a:ext cx="3234263" cy="35394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INTENSIVE INTERVENTIONS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AD9136-5BB7-8742-BE8F-26668BEFE946}"/>
              </a:ext>
            </a:extLst>
          </p:cNvPr>
          <p:cNvSpPr txBox="1"/>
          <p:nvPr/>
        </p:nvSpPr>
        <p:spPr>
          <a:xfrm>
            <a:off x="186267" y="3181692"/>
            <a:ext cx="3234263" cy="35394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EARLY INTERVENTIONS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1D2E8F-DC7B-1643-A38C-87C9542537B2}"/>
              </a:ext>
            </a:extLst>
          </p:cNvPr>
          <p:cNvSpPr txBox="1"/>
          <p:nvPr/>
        </p:nvSpPr>
        <p:spPr>
          <a:xfrm>
            <a:off x="1828798" y="4760308"/>
            <a:ext cx="1591731" cy="193899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Peace Circles for classroom meetings and staff meetings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500" dirty="0"/>
              <a:t>Train student peer mediators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D205E-6110-9D49-8509-7250D530BAD1}"/>
              </a:ext>
            </a:extLst>
          </p:cNvPr>
          <p:cNvSpPr txBox="1"/>
          <p:nvPr/>
        </p:nvSpPr>
        <p:spPr>
          <a:xfrm>
            <a:off x="182035" y="4760308"/>
            <a:ext cx="3238494" cy="384721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/>
              <a:t>PREVENTION AND SKILL BUILDING</a:t>
            </a:r>
          </a:p>
          <a:p>
            <a:pPr algn="ctr"/>
            <a:endParaRPr lang="en-US" sz="300" b="1" dirty="0"/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5EE95329-3A52-BA4B-B393-C843B2326895}"/>
              </a:ext>
            </a:extLst>
          </p:cNvPr>
          <p:cNvSpPr/>
          <p:nvPr/>
        </p:nvSpPr>
        <p:spPr>
          <a:xfrm>
            <a:off x="1589614" y="3850188"/>
            <a:ext cx="342900" cy="45720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D7BDE2A5-2A29-4E42-850D-F31EE6F4A880}"/>
              </a:ext>
            </a:extLst>
          </p:cNvPr>
          <p:cNvSpPr/>
          <p:nvPr/>
        </p:nvSpPr>
        <p:spPr>
          <a:xfrm>
            <a:off x="1589271" y="5628968"/>
            <a:ext cx="342900" cy="45720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7342E9-690E-FD4A-A2D8-973A7189D96C}"/>
              </a:ext>
            </a:extLst>
          </p:cNvPr>
          <p:cNvSpPr txBox="1"/>
          <p:nvPr/>
        </p:nvSpPr>
        <p:spPr>
          <a:xfrm>
            <a:off x="5766615" y="1431489"/>
            <a:ext cx="1591732" cy="141577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182563" indent="-166688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82563" indent="-166688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600" dirty="0"/>
              <a:t>Case Management Therapeutic Services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1A08B7-4CB7-CF49-8131-47EB7A077171}"/>
              </a:ext>
            </a:extLst>
          </p:cNvPr>
          <p:cNvSpPr txBox="1"/>
          <p:nvPr/>
        </p:nvSpPr>
        <p:spPr>
          <a:xfrm>
            <a:off x="7407498" y="1492328"/>
            <a:ext cx="1591732" cy="13542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sz="1500" dirty="0"/>
          </a:p>
          <a:p>
            <a:endParaRPr lang="en-US" sz="7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500" dirty="0"/>
              <a:t>Policy Changes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500" dirty="0"/>
              <a:t>Physical Environment Changes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70780B-1968-9546-B5D0-4802A9556A4F}"/>
              </a:ext>
            </a:extLst>
          </p:cNvPr>
          <p:cNvSpPr txBox="1"/>
          <p:nvPr/>
        </p:nvSpPr>
        <p:spPr>
          <a:xfrm>
            <a:off x="5766616" y="1414721"/>
            <a:ext cx="3234263" cy="35394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INTENSIVE INTERVENTIONS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7D00B7-B672-9D4D-B2B8-DD82D3166A7B}"/>
              </a:ext>
            </a:extLst>
          </p:cNvPr>
          <p:cNvSpPr txBox="1"/>
          <p:nvPr/>
        </p:nvSpPr>
        <p:spPr>
          <a:xfrm>
            <a:off x="5766616" y="3177382"/>
            <a:ext cx="1591732" cy="136960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sz="4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500" dirty="0"/>
              <a:t>Small Group Reinforcement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500" dirty="0"/>
              <a:t>Social Emotional Learning (SEL</a:t>
            </a:r>
            <a:r>
              <a:rPr lang="en-US" sz="16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6E5041-D99D-154C-BA74-63B6D005A1CB}"/>
              </a:ext>
            </a:extLst>
          </p:cNvPr>
          <p:cNvSpPr txBox="1"/>
          <p:nvPr/>
        </p:nvSpPr>
        <p:spPr>
          <a:xfrm>
            <a:off x="5770024" y="2929314"/>
            <a:ext cx="3234263" cy="35394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EARLY INTERVENTIONS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94B98D-C170-3244-9335-31BA9359C6AB}"/>
              </a:ext>
            </a:extLst>
          </p:cNvPr>
          <p:cNvSpPr txBox="1"/>
          <p:nvPr/>
        </p:nvSpPr>
        <p:spPr>
          <a:xfrm>
            <a:off x="5742865" y="4833665"/>
            <a:ext cx="1615482" cy="193899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sz="1500" dirty="0"/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500" dirty="0"/>
              <a:t>Establish Common Behavior Expectations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500" dirty="0"/>
              <a:t>Model, Train, Reward Positive Behaviors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0E090A-1616-7642-82E0-0B426DE6F30C}"/>
              </a:ext>
            </a:extLst>
          </p:cNvPr>
          <p:cNvSpPr txBox="1"/>
          <p:nvPr/>
        </p:nvSpPr>
        <p:spPr>
          <a:xfrm>
            <a:off x="7421022" y="4813015"/>
            <a:ext cx="1591731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sz="1500" dirty="0"/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500" dirty="0"/>
              <a:t>Establish Common Behavior Expectations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500" dirty="0"/>
              <a:t>Model, Train, Reward Positive Behaviors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58B7B5-3A85-E24C-BAF6-8AB345C5995C}"/>
              </a:ext>
            </a:extLst>
          </p:cNvPr>
          <p:cNvSpPr txBox="1"/>
          <p:nvPr/>
        </p:nvSpPr>
        <p:spPr>
          <a:xfrm>
            <a:off x="5753092" y="4656279"/>
            <a:ext cx="3268139" cy="384721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/>
              <a:t>PREVENTION AND SKILL BUILDING</a:t>
            </a:r>
          </a:p>
          <a:p>
            <a:pPr algn="ctr"/>
            <a:endParaRPr lang="en-US" sz="3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3E3360-66F3-BC45-8DED-1980C5E015AA}"/>
              </a:ext>
            </a:extLst>
          </p:cNvPr>
          <p:cNvSpPr txBox="1"/>
          <p:nvPr/>
        </p:nvSpPr>
        <p:spPr>
          <a:xfrm>
            <a:off x="1818218" y="748147"/>
            <a:ext cx="1508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School- Wide Restorative Justice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29FC26-1BE8-5241-8629-1F507B1252C7}"/>
              </a:ext>
            </a:extLst>
          </p:cNvPr>
          <p:cNvSpPr txBox="1"/>
          <p:nvPr/>
        </p:nvSpPr>
        <p:spPr>
          <a:xfrm>
            <a:off x="175687" y="748147"/>
            <a:ext cx="164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Community-Wide Restorative Justice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0883BF-81EA-5C43-BFD3-A112755994D7}"/>
              </a:ext>
            </a:extLst>
          </p:cNvPr>
          <p:cNvSpPr txBox="1"/>
          <p:nvPr/>
        </p:nvSpPr>
        <p:spPr>
          <a:xfrm>
            <a:off x="5770024" y="771897"/>
            <a:ext cx="156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School- Wide PBIS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8E5CB4-E1C5-DC48-8C9E-2D579CF62CA2}"/>
              </a:ext>
            </a:extLst>
          </p:cNvPr>
          <p:cNvSpPr txBox="1"/>
          <p:nvPr/>
        </p:nvSpPr>
        <p:spPr>
          <a:xfrm>
            <a:off x="7552706" y="771897"/>
            <a:ext cx="14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Community- Wide PBIS</a:t>
            </a:r>
          </a:p>
        </p:txBody>
      </p:sp>
      <p:sp>
        <p:nvSpPr>
          <p:cNvPr id="37" name="Left Arrow 36">
            <a:extLst>
              <a:ext uri="{FF2B5EF4-FFF2-40B4-BE49-F238E27FC236}">
                <a16:creationId xmlns:a16="http://schemas.microsoft.com/office/drawing/2014/main" id="{85ED973B-450C-654F-8400-99D781BF5B7F}"/>
              </a:ext>
            </a:extLst>
          </p:cNvPr>
          <p:cNvSpPr/>
          <p:nvPr/>
        </p:nvSpPr>
        <p:spPr>
          <a:xfrm flipH="1">
            <a:off x="7232689" y="2139375"/>
            <a:ext cx="376665" cy="45720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D6ED866A-560D-F847-9E58-92A6D096CAB2}"/>
              </a:ext>
            </a:extLst>
          </p:cNvPr>
          <p:cNvSpPr/>
          <p:nvPr/>
        </p:nvSpPr>
        <p:spPr>
          <a:xfrm flipH="1">
            <a:off x="7227632" y="3740332"/>
            <a:ext cx="376665" cy="45720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>
            <a:extLst>
              <a:ext uri="{FF2B5EF4-FFF2-40B4-BE49-F238E27FC236}">
                <a16:creationId xmlns:a16="http://schemas.microsoft.com/office/drawing/2014/main" id="{81E11DA4-21EB-9F4A-9EAE-856D11131E7B}"/>
              </a:ext>
            </a:extLst>
          </p:cNvPr>
          <p:cNvSpPr/>
          <p:nvPr/>
        </p:nvSpPr>
        <p:spPr>
          <a:xfrm flipH="1">
            <a:off x="7227631" y="5547886"/>
            <a:ext cx="376665" cy="45720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>
            <a:extLst>
              <a:ext uri="{FF2B5EF4-FFF2-40B4-BE49-F238E27FC236}">
                <a16:creationId xmlns:a16="http://schemas.microsoft.com/office/drawing/2014/main" id="{EF828ADB-954C-B541-A06B-3D17C66579D4}"/>
              </a:ext>
            </a:extLst>
          </p:cNvPr>
          <p:cNvSpPr/>
          <p:nvPr/>
        </p:nvSpPr>
        <p:spPr>
          <a:xfrm>
            <a:off x="1589271" y="2283202"/>
            <a:ext cx="342900" cy="45720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>
            <a:extLst>
              <a:ext uri="{FF2B5EF4-FFF2-40B4-BE49-F238E27FC236}">
                <a16:creationId xmlns:a16="http://schemas.microsoft.com/office/drawing/2014/main" id="{F15083ED-A8B4-A148-8592-F8CCE9E7D39F}"/>
              </a:ext>
            </a:extLst>
          </p:cNvPr>
          <p:cNvSpPr/>
          <p:nvPr/>
        </p:nvSpPr>
        <p:spPr>
          <a:xfrm>
            <a:off x="3180919" y="5400368"/>
            <a:ext cx="772684" cy="45720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>
            <a:extLst>
              <a:ext uri="{FF2B5EF4-FFF2-40B4-BE49-F238E27FC236}">
                <a16:creationId xmlns:a16="http://schemas.microsoft.com/office/drawing/2014/main" id="{04904322-6FB3-1F48-B983-C298F0BA1433}"/>
              </a:ext>
            </a:extLst>
          </p:cNvPr>
          <p:cNvSpPr/>
          <p:nvPr/>
        </p:nvSpPr>
        <p:spPr>
          <a:xfrm>
            <a:off x="3275919" y="3869225"/>
            <a:ext cx="772684" cy="45720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>
            <a:extLst>
              <a:ext uri="{FF2B5EF4-FFF2-40B4-BE49-F238E27FC236}">
                <a16:creationId xmlns:a16="http://schemas.microsoft.com/office/drawing/2014/main" id="{DE990C4B-EDD5-794A-8D2B-A7A6E31A4BAD}"/>
              </a:ext>
            </a:extLst>
          </p:cNvPr>
          <p:cNvSpPr/>
          <p:nvPr/>
        </p:nvSpPr>
        <p:spPr>
          <a:xfrm>
            <a:off x="3322047" y="2334467"/>
            <a:ext cx="772684" cy="45720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>
            <a:extLst>
              <a:ext uri="{FF2B5EF4-FFF2-40B4-BE49-F238E27FC236}">
                <a16:creationId xmlns:a16="http://schemas.microsoft.com/office/drawing/2014/main" id="{DB703DF9-35EA-6E41-8223-B7096A7BDC0D}"/>
              </a:ext>
            </a:extLst>
          </p:cNvPr>
          <p:cNvSpPr/>
          <p:nvPr/>
        </p:nvSpPr>
        <p:spPr>
          <a:xfrm flipH="1">
            <a:off x="4940004" y="2344992"/>
            <a:ext cx="802036" cy="45720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>
            <a:extLst>
              <a:ext uri="{FF2B5EF4-FFF2-40B4-BE49-F238E27FC236}">
                <a16:creationId xmlns:a16="http://schemas.microsoft.com/office/drawing/2014/main" id="{E1264C5E-5EC4-C648-A587-A20A73995DE8}"/>
              </a:ext>
            </a:extLst>
          </p:cNvPr>
          <p:cNvSpPr/>
          <p:nvPr/>
        </p:nvSpPr>
        <p:spPr>
          <a:xfrm flipH="1">
            <a:off x="5042538" y="3870564"/>
            <a:ext cx="802036" cy="45720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>
            <a:extLst>
              <a:ext uri="{FF2B5EF4-FFF2-40B4-BE49-F238E27FC236}">
                <a16:creationId xmlns:a16="http://schemas.microsoft.com/office/drawing/2014/main" id="{9175EC76-3359-E642-83ED-7C53D4FA7859}"/>
              </a:ext>
            </a:extLst>
          </p:cNvPr>
          <p:cNvSpPr/>
          <p:nvPr/>
        </p:nvSpPr>
        <p:spPr>
          <a:xfrm flipH="1">
            <a:off x="5076816" y="5400368"/>
            <a:ext cx="802036" cy="45720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5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87868"/>
            <a:ext cx="8305800" cy="36933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RBHS PBIS/RJ Tiered Interventions &amp; Supports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895600" y="533400"/>
            <a:ext cx="2736644" cy="4135874"/>
            <a:chOff x="381000" y="762000"/>
            <a:chExt cx="2590800" cy="4135874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1143000"/>
              <a:ext cx="2590800" cy="375487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Required Homework Center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Socio-emotional Screenings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Team &amp; Small Group Supports; AIS Check &amp; Expect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Check &amp; Connect Mentors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Daily Check-in-Checkout (</a:t>
              </a:r>
              <a:r>
                <a:rPr lang="en-US" sz="1400" dirty="0" err="1"/>
                <a:t>CiCo</a:t>
              </a:r>
              <a:r>
                <a:rPr lang="en-US" sz="1400" dirty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i="1" dirty="0"/>
                <a:t>Advisory Period Intervention Class</a:t>
              </a:r>
              <a:r>
                <a:rPr lang="en-US" sz="1400" dirty="0"/>
                <a:t>: Study skills, self-monitoring, conflict resolution, problem solving circles, engagement, motivation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Drug/Alcohol Assessment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Functional Behavior Assessment /Behavior Intervention Plan (BIP)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Clear entry, progress monitoring &amp; exit criteria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762000"/>
              <a:ext cx="2590800" cy="33855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 Black" panose="020B0A04020102020204" pitchFamily="34" charset="0"/>
                </a:rPr>
                <a:t>Tier 2 Team (2017-18)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5257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 = Attendance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757446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 = Behavior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 = Course Performance  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200" y="516981"/>
            <a:ext cx="2667000" cy="3915775"/>
            <a:chOff x="-267353" y="634338"/>
            <a:chExt cx="2591453" cy="3915775"/>
          </a:xfrm>
        </p:grpSpPr>
        <p:sp>
          <p:nvSpPr>
            <p:cNvPr id="23" name="TextBox 22"/>
            <p:cNvSpPr txBox="1"/>
            <p:nvPr/>
          </p:nvSpPr>
          <p:spPr>
            <a:xfrm>
              <a:off x="-266700" y="1010683"/>
              <a:ext cx="2590800" cy="35394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Beach 5 Expectations &amp; PBIS Classroom (4+/1-), 80% meet standards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Classroom Interventions: check-in, reminder, </a:t>
              </a:r>
              <a:r>
                <a:rPr lang="en-US" sz="1400" b="1" i="1" dirty="0"/>
                <a:t>reflection sheet</a:t>
              </a:r>
              <a:r>
                <a:rPr lang="en-US" sz="1400" dirty="0"/>
                <a:t>, 1 on 1, </a:t>
              </a:r>
              <a:r>
                <a:rPr lang="en-US" sz="1400" b="1" i="1" dirty="0"/>
                <a:t>hall talk,</a:t>
              </a:r>
              <a:r>
                <a:rPr lang="en-US" sz="1400" dirty="0"/>
                <a:t> seat change, </a:t>
              </a:r>
              <a:r>
                <a:rPr lang="en-US" sz="1400" b="1" i="1" dirty="0"/>
                <a:t>contract</a:t>
              </a:r>
              <a:r>
                <a:rPr lang="en-US" sz="1400" dirty="0"/>
                <a:t>, teacher detention, </a:t>
              </a:r>
              <a:r>
                <a:rPr lang="en-US" sz="1400" b="1" i="1" dirty="0"/>
                <a:t>restorative circle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Recognitions &amp; Drawings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Referral to 104, </a:t>
              </a:r>
              <a:r>
                <a:rPr lang="en-US" sz="1400" b="1" i="1" dirty="0"/>
                <a:t>Reflection Sheet</a:t>
              </a:r>
              <a:r>
                <a:rPr lang="en-US" sz="1400" dirty="0"/>
                <a:t>, Calls Home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Grade level team interventions, calls &amp; monitoring (interventions monitored @ 3-4 weeks: try 2-3 then Tier 1.5)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267353" y="634338"/>
              <a:ext cx="2590800" cy="33855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 Black" panose="020B0A04020102020204" pitchFamily="34" charset="0"/>
                </a:rPr>
                <a:t>Tier 1 Schoolwide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000" y="533400"/>
            <a:ext cx="2667000" cy="3276600"/>
            <a:chOff x="381000" y="762000"/>
            <a:chExt cx="2590800" cy="3276600"/>
          </a:xfrm>
        </p:grpSpPr>
        <p:sp>
          <p:nvSpPr>
            <p:cNvPr id="26" name="TextBox 25"/>
            <p:cNvSpPr txBox="1"/>
            <p:nvPr/>
          </p:nvSpPr>
          <p:spPr>
            <a:xfrm>
              <a:off x="381000" y="1576387"/>
              <a:ext cx="2590800" cy="24622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i="1" dirty="0"/>
                <a:t>Individualized problem solving and conflict circles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Individualized Plan (testing &amp; IEP)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Counseling, nurse interventions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Housing or Food Support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Extensive Behavior Intervention Plan (BIP)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Crisis Intervention Team (Suicide)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000" y="762000"/>
              <a:ext cx="2590800" cy="830997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 Black" panose="020B0A04020102020204" pitchFamily="34" charset="0"/>
                </a:rPr>
                <a:t>DRAFT Tier 3 Individualized  </a:t>
              </a:r>
            </a:p>
            <a:p>
              <a:pPr algn="ctr"/>
              <a:r>
                <a:rPr lang="en-US" sz="1600" dirty="0">
                  <a:latin typeface="Arial Black" panose="020B0A04020102020204" pitchFamily="34" charset="0"/>
                </a:rPr>
                <a:t>(2018-19)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15038" y="4806770"/>
            <a:ext cx="3523488" cy="1898830"/>
            <a:chOff x="4800600" y="4572000"/>
            <a:chExt cx="3523488" cy="1898830"/>
          </a:xfrm>
        </p:grpSpPr>
        <p:sp>
          <p:nvSpPr>
            <p:cNvPr id="32" name="TextBox 31"/>
            <p:cNvSpPr txBox="1"/>
            <p:nvPr/>
          </p:nvSpPr>
          <p:spPr>
            <a:xfrm>
              <a:off x="4818888" y="4572000"/>
              <a:ext cx="3505200" cy="52322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 Black" panose="020B0A04020102020204" pitchFamily="34" charset="0"/>
                </a:rPr>
                <a:t>Tier 2.5 (Truancy/SIT) Meeting/ </a:t>
              </a:r>
            </a:p>
            <a:p>
              <a:pPr algn="ctr"/>
              <a:r>
                <a:rPr lang="en-US" sz="1400" i="1" dirty="0">
                  <a:latin typeface="Arial Black" panose="020B0A04020102020204" pitchFamily="34" charset="0"/>
                </a:rPr>
                <a:t>Family/Home Visit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18888" y="5105400"/>
              <a:ext cx="3505200" cy="30777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&gt;7 Unexcused Days Absent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0600" y="5404030"/>
              <a:ext cx="3505200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Non-responders to Tier 2 interventions (6 weeks); 2 major office level referrals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00600" y="5947610"/>
              <a:ext cx="350520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Failing core classes despite interventions (See GPA &amp; Credit chart)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52782" y="4662125"/>
            <a:ext cx="3380980" cy="2123420"/>
            <a:chOff x="1295400" y="3896380"/>
            <a:chExt cx="2895600" cy="2123420"/>
          </a:xfrm>
        </p:grpSpPr>
        <p:sp>
          <p:nvSpPr>
            <p:cNvPr id="9" name="TextBox 8"/>
            <p:cNvSpPr txBox="1"/>
            <p:nvPr/>
          </p:nvSpPr>
          <p:spPr>
            <a:xfrm>
              <a:off x="1295400" y="3896380"/>
              <a:ext cx="2895600" cy="52322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 Black" panose="020B0A04020102020204" pitchFamily="34" charset="0"/>
                </a:rPr>
                <a:t>Tier 1.5 Teacher initiated </a:t>
              </a:r>
              <a:r>
                <a:rPr lang="en-US" sz="1400" i="1" dirty="0">
                  <a:latin typeface="Arial Black" panose="020B0A04020102020204" pitchFamily="34" charset="0"/>
                </a:rPr>
                <a:t>Family Circle</a:t>
              </a:r>
              <a:r>
                <a:rPr lang="en-US" sz="1400" dirty="0">
                  <a:latin typeface="Arial Black" panose="020B0A04020102020204" pitchFamily="34" charset="0"/>
                </a:rPr>
                <a:t>/Meeting (Contract)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5400" y="4429780"/>
              <a:ext cx="2895600" cy="52322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&gt;3 Unexcused Days Absent, &gt; 3 Unserved </a:t>
              </a:r>
              <a:r>
                <a:rPr lang="en-US" sz="1400" dirty="0" err="1"/>
                <a:t>Tardies</a:t>
              </a:r>
              <a:r>
                <a:rPr lang="en-US" sz="1400" dirty="0"/>
                <a:t>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5400" y="4963180"/>
              <a:ext cx="2895600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3 times in 104, refusal of 104 process; office level referral (Contact Office or 104 staff)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95400" y="5496580"/>
              <a:ext cx="2895600" cy="52322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Continuing on the D/E list despite phone call and supports (</a:t>
              </a:r>
              <a:r>
                <a:rPr lang="en-US" sz="1400" b="1" i="1" dirty="0"/>
                <a:t>2 Intervention Nights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57" name="Down Arrow 56"/>
          <p:cNvSpPr/>
          <p:nvPr/>
        </p:nvSpPr>
        <p:spPr>
          <a:xfrm>
            <a:off x="1920204" y="4154055"/>
            <a:ext cx="167214" cy="494145"/>
          </a:xfrm>
          <a:prstGeom prst="downArrow">
            <a:avLst>
              <a:gd name="adj1" fmla="val 94363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Up Arrow 59"/>
          <p:cNvSpPr/>
          <p:nvPr/>
        </p:nvSpPr>
        <p:spPr>
          <a:xfrm rot="20124771">
            <a:off x="2377643" y="4128587"/>
            <a:ext cx="230681" cy="62526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rot="19518621">
            <a:off x="5547402" y="3263689"/>
            <a:ext cx="209257" cy="81527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 rot="10800000">
            <a:off x="7781831" y="2684114"/>
            <a:ext cx="255770" cy="197426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>
            <a:off x="6095999" y="4428291"/>
            <a:ext cx="290103" cy="2759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BEC311EB-50EC-4B30-9E1E-3CA6D14F8605}"/>
              </a:ext>
            </a:extLst>
          </p:cNvPr>
          <p:cNvSpPr/>
          <p:nvPr/>
        </p:nvSpPr>
        <p:spPr>
          <a:xfrm>
            <a:off x="4424746" y="4610249"/>
            <a:ext cx="411229" cy="458252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918730" y="4038600"/>
            <a:ext cx="2151913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SIT Referral Form</a:t>
            </a:r>
          </a:p>
        </p:txBody>
      </p:sp>
    </p:spTree>
    <p:extLst>
      <p:ext uri="{BB962C8B-B14F-4D97-AF65-F5344CB8AC3E}">
        <p14:creationId xmlns:p14="http://schemas.microsoft.com/office/powerpoint/2010/main" val="17033397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3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5-04 at 7.04.1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5419" r="58827" b="54878"/>
          <a:stretch/>
        </p:blipFill>
        <p:spPr>
          <a:xfrm>
            <a:off x="1057835" y="573741"/>
            <a:ext cx="2904565" cy="2330824"/>
          </a:xfrm>
          <a:ln w="28575">
            <a:solidFill>
              <a:schemeClr val="tx1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CA2D29-08EF-4B4B-82B3-96A9907C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Sound Supports 2018</a:t>
            </a:r>
          </a:p>
        </p:txBody>
      </p:sp>
      <p:pic>
        <p:nvPicPr>
          <p:cNvPr id="5" name="Content Placeholder 3" descr="Screen Shot 2018-05-04 at 7.04.13 AM.png">
            <a:extLst>
              <a:ext uri="{FF2B5EF4-FFF2-40B4-BE49-F238E27FC236}">
                <a16:creationId xmlns:a16="http://schemas.microsoft.com/office/drawing/2014/main" id="{0D17037C-8184-FF45-9B55-050DF4EB7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5" t="3282" r="1820" b="60374"/>
          <a:stretch/>
        </p:blipFill>
        <p:spPr>
          <a:xfrm>
            <a:off x="4267200" y="448235"/>
            <a:ext cx="4069976" cy="2133600"/>
          </a:xfrm>
          <a:prstGeom prst="rect">
            <a:avLst/>
          </a:prstGeom>
        </p:spPr>
      </p:pic>
      <p:pic>
        <p:nvPicPr>
          <p:cNvPr id="7" name="Content Placeholder 3" descr="Screen Shot 2018-05-04 at 7.04.13 AM.png">
            <a:extLst>
              <a:ext uri="{FF2B5EF4-FFF2-40B4-BE49-F238E27FC236}">
                <a16:creationId xmlns:a16="http://schemas.microsoft.com/office/drawing/2014/main" id="{7E465E6A-1D6B-444E-BCF8-F34A55945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0" t="41764" r="1821" b="3873"/>
          <a:stretch/>
        </p:blipFill>
        <p:spPr>
          <a:xfrm>
            <a:off x="5378824" y="2707341"/>
            <a:ext cx="2958352" cy="31914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683874-6520-2F40-995E-358349DD6DDC}"/>
              </a:ext>
            </a:extLst>
          </p:cNvPr>
          <p:cNvSpPr txBox="1"/>
          <p:nvPr/>
        </p:nvSpPr>
        <p:spPr>
          <a:xfrm>
            <a:off x="1116105" y="3314930"/>
            <a:ext cx="4016189" cy="24006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Restorative Conversation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What happened?</a:t>
            </a:r>
          </a:p>
          <a:p>
            <a:pPr marL="342900" indent="-342900">
              <a:buAutoNum type="arabicPeriod"/>
            </a:pPr>
            <a:r>
              <a:rPr lang="en-US" dirty="0"/>
              <a:t>What were you thinking at the time? What have you thought about since?</a:t>
            </a:r>
          </a:p>
          <a:p>
            <a:pPr marL="342900" indent="-342900">
              <a:buAutoNum type="arabicPeriod"/>
            </a:pPr>
            <a:r>
              <a:rPr lang="en-US" dirty="0"/>
              <a:t>Who has been affected by what happened &amp; how?</a:t>
            </a:r>
          </a:p>
          <a:p>
            <a:pPr marL="342900" indent="-342900">
              <a:buAutoNum type="arabicPeriod"/>
            </a:pPr>
            <a:r>
              <a:rPr lang="en-US" dirty="0"/>
              <a:t>What about this is hardest for you?</a:t>
            </a:r>
          </a:p>
        </p:txBody>
      </p:sp>
    </p:spTree>
    <p:extLst>
      <p:ext uri="{BB962C8B-B14F-4D97-AF65-F5344CB8AC3E}">
        <p14:creationId xmlns:p14="http://schemas.microsoft.com/office/powerpoint/2010/main" val="33385099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Big Ideas Across Tiers </a:t>
            </a:r>
          </a:p>
        </p:txBody>
      </p:sp>
      <p:sp>
        <p:nvSpPr>
          <p:cNvPr id="56323" name="Content Placeholder 1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334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1800" dirty="0">
                <a:latin typeface="News Gothic MT" charset="0"/>
              </a:rPr>
              <a:t>Systems – Support adult behavior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–"/>
              <a:defRPr/>
            </a:pPr>
            <a:r>
              <a:rPr lang="en-US" sz="1800" dirty="0">
                <a:latin typeface="News Gothic MT" charset="0"/>
              </a:rPr>
              <a:t>Handbooks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–"/>
              <a:defRPr/>
            </a:pPr>
            <a:r>
              <a:rPr lang="en-US" sz="1800" dirty="0">
                <a:latin typeface="News Gothic MT" charset="0"/>
              </a:rPr>
              <a:t>Policy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–"/>
              <a:defRPr/>
            </a:pPr>
            <a:r>
              <a:rPr lang="en-US" sz="1800" dirty="0">
                <a:latin typeface="News Gothic MT" charset="0"/>
              </a:rPr>
              <a:t>Calendar of events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–"/>
              <a:defRPr/>
            </a:pPr>
            <a:r>
              <a:rPr lang="en-US" sz="1800" dirty="0">
                <a:latin typeface="News Gothic MT" charset="0"/>
              </a:rPr>
              <a:t>Data collection and summary system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–"/>
              <a:defRPr/>
            </a:pPr>
            <a:endParaRPr lang="en-US" sz="1800" dirty="0">
              <a:latin typeface="News Gothic MT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1800" dirty="0">
                <a:latin typeface="News Gothic MT" charset="0"/>
              </a:rPr>
              <a:t>Data – Support decision making 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–"/>
              <a:defRPr/>
            </a:pPr>
            <a:r>
              <a:rPr lang="en-US" sz="1800" dirty="0">
                <a:latin typeface="News Gothic MT" charset="0"/>
              </a:rPr>
              <a:t>Identification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–"/>
              <a:defRPr/>
            </a:pPr>
            <a:r>
              <a:rPr lang="en-US" sz="1800" dirty="0">
                <a:latin typeface="News Gothic MT" charset="0"/>
              </a:rPr>
              <a:t>Fidelity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–"/>
              <a:defRPr/>
            </a:pPr>
            <a:r>
              <a:rPr lang="en-US" sz="1800" dirty="0">
                <a:latin typeface="News Gothic MT" charset="0"/>
              </a:rPr>
              <a:t>Outcomes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n-US" sz="1800" dirty="0">
                <a:latin typeface="News Gothic MT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1800" dirty="0">
                <a:latin typeface="News Gothic MT" charset="0"/>
              </a:rPr>
              <a:t>Practices – Support student behavior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–"/>
              <a:defRPr/>
            </a:pPr>
            <a:r>
              <a:rPr lang="en-US" sz="1800" dirty="0">
                <a:latin typeface="News Gothic MT" charset="0"/>
              </a:rPr>
              <a:t>Teaching rules and expectations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–"/>
              <a:defRPr/>
            </a:pPr>
            <a:r>
              <a:rPr lang="en-US" sz="1800" dirty="0">
                <a:latin typeface="News Gothic MT" charset="0"/>
              </a:rPr>
              <a:t>Acknowledge desired behaviors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–"/>
              <a:defRPr/>
            </a:pPr>
            <a:r>
              <a:rPr lang="en-US" sz="1800" dirty="0">
                <a:latin typeface="News Gothic MT" charset="0"/>
              </a:rPr>
              <a:t>Respond consistently to problem behaviors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–"/>
              <a:defRPr/>
            </a:pPr>
            <a:r>
              <a:rPr lang="en-US" sz="1800" dirty="0">
                <a:latin typeface="News Gothic MT" charset="0"/>
              </a:rPr>
              <a:t>Monitor data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5BC74B-955F-4A8C-82D6-0406004E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9735" y="6280662"/>
            <a:ext cx="5004665" cy="365125"/>
          </a:xfrm>
        </p:spPr>
        <p:txBody>
          <a:bodyPr/>
          <a:lstStyle/>
          <a:p>
            <a:r>
              <a:rPr lang="en-US" dirty="0"/>
              <a:t>Sound Supports 2018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4443381" y="1491225"/>
          <a:ext cx="4648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5-Point Star 14"/>
          <p:cNvSpPr/>
          <p:nvPr/>
        </p:nvSpPr>
        <p:spPr>
          <a:xfrm>
            <a:off x="5334000" y="2362200"/>
            <a:ext cx="3048000" cy="2895600"/>
          </a:xfrm>
          <a:prstGeom prst="star5">
            <a:avLst/>
          </a:prstGeom>
          <a:solidFill>
            <a:schemeClr val="bg1">
              <a:alpha val="72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600">
                <a:latin typeface="News Gothic MT" charset="0"/>
              </a:rPr>
              <a:t>Outcomes</a:t>
            </a:r>
          </a:p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 Circle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6A40E-B9FF-4E21-85A4-B79E4043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pic>
        <p:nvPicPr>
          <p:cNvPr id="6" name="Content Placeholder 3" descr="Screen Shot 2016-10-30 at 11.42.21 AM.png">
            <a:extLst>
              <a:ext uri="{FF2B5EF4-FFF2-40B4-BE49-F238E27FC236}">
                <a16:creationId xmlns:a16="http://schemas.microsoft.com/office/drawing/2014/main" id="{C8F4CC6A-E0F8-4A40-B184-9C366D930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328" y1="33161" x2="34328" y2="33161"/>
                        <a14:foregroundMark x1="25373" y1="53368" x2="25373" y2="53368"/>
                        <a14:foregroundMark x1="16418" y1="53368" x2="16418" y2="53368"/>
                        <a14:foregroundMark x1="34328" y1="70984" x2="34328" y2="70984"/>
                        <a14:foregroundMark x1="51741" y1="78238" x2="51741" y2="78238"/>
                        <a14:foregroundMark x1="52239" y1="86010" x2="52239" y2="86010"/>
                        <a14:foregroundMark x1="68159" y1="68912" x2="68159" y2="68912"/>
                        <a14:foregroundMark x1="75124" y1="75648" x2="75124" y2="75648"/>
                        <a14:foregroundMark x1="85075" y1="51295" x2="85075" y2="51295"/>
                        <a14:foregroundMark x1="50746" y1="16580" x2="50746" y2="16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297" r="-37297"/>
          <a:stretch>
            <a:fillRect/>
          </a:stretch>
        </p:blipFill>
        <p:spPr>
          <a:xfrm>
            <a:off x="349046" y="1417638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68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63271" y="-1"/>
            <a:ext cx="7395883" cy="913607"/>
          </a:xfrm>
        </p:spPr>
        <p:txBody>
          <a:bodyPr>
            <a:normAutofit/>
          </a:bodyPr>
          <a:lstStyle/>
          <a:p>
            <a:r>
              <a:rPr lang="en-US" sz="3200" dirty="0"/>
              <a:t>Planning Time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095" y="2151528"/>
            <a:ext cx="5683623" cy="364487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What next steps need to occur to be able to take this work back to other staff?</a:t>
            </a:r>
          </a:p>
          <a:p>
            <a:endParaRPr lang="en-US" dirty="0"/>
          </a:p>
          <a:p>
            <a:r>
              <a:rPr lang="en-US" dirty="0"/>
              <a:t>How can you personally begin to use this in your setting?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ACDA4D-84DE-4AAB-878C-7E84E57E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DEC72D-AC76-E842-BC49-448BDC986F27}"/>
              </a:ext>
            </a:extLst>
          </p:cNvPr>
          <p:cNvCxnSpPr>
            <a:cxnSpLocks/>
          </p:cNvCxnSpPr>
          <p:nvPr/>
        </p:nvCxnSpPr>
        <p:spPr>
          <a:xfrm>
            <a:off x="484095" y="710486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3EAC0F-274D-404B-A4CD-183464827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02"/>
          <a:stretch/>
        </p:blipFill>
        <p:spPr>
          <a:xfrm>
            <a:off x="6696634" y="3695493"/>
            <a:ext cx="2420471" cy="2100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B19C5D-FF73-7748-8049-6E362BA2023E}"/>
              </a:ext>
            </a:extLst>
          </p:cNvPr>
          <p:cNvSpPr txBox="1"/>
          <p:nvPr/>
        </p:nvSpPr>
        <p:spPr>
          <a:xfrm>
            <a:off x="7906870" y="6331164"/>
            <a:ext cx="12371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Time planning by Vectors Market from the Noun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4E76E-B10B-B742-A57A-AF1E51FA22EA}"/>
              </a:ext>
            </a:extLst>
          </p:cNvPr>
          <p:cNvSpPr txBox="1"/>
          <p:nvPr/>
        </p:nvSpPr>
        <p:spPr>
          <a:xfrm>
            <a:off x="484095" y="1183341"/>
            <a:ext cx="79606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How will you go back and create the “why” with staff?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3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241207"/>
            <a:ext cx="84582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PARADIGM SHIFT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412754"/>
              </p:ext>
            </p:extLst>
          </p:nvPr>
        </p:nvGraphicFramePr>
        <p:xfrm>
          <a:off x="228600" y="1143001"/>
          <a:ext cx="8458200" cy="55625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Traditional Discipline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Restorative Practices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and rules violated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People and relationships violated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focuses on establishing guilt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Accountability = punishment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directed at offender, while victim is ignored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Rules and intent outweigh whether outcome is positive/negative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opportunity for remorse or amends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90727-6242-4BA2-BA04-D28A932B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6C86D3-6984-3B4A-8BF1-3E1585D72639}"/>
              </a:ext>
            </a:extLst>
          </p:cNvPr>
          <p:cNvCxnSpPr>
            <a:cxnSpLocks/>
          </p:cNvCxnSpPr>
          <p:nvPr/>
        </p:nvCxnSpPr>
        <p:spPr>
          <a:xfrm>
            <a:off x="484095" y="880969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284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Attending!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Lori Lynass - </a:t>
            </a:r>
            <a:r>
              <a:rPr lang="en-US" dirty="0">
                <a:hlinkClick r:id="rId2"/>
              </a:rPr>
              <a:t>lynassl@gmail.com</a:t>
            </a:r>
            <a:endParaRPr lang="en-US" dirty="0"/>
          </a:p>
          <a:p>
            <a:r>
              <a:rPr lang="en-US" dirty="0"/>
              <a:t>Bridget Walker - </a:t>
            </a:r>
            <a:r>
              <a:rPr lang="en-US" dirty="0">
                <a:hlinkClick r:id="rId3"/>
              </a:rPr>
              <a:t>bridgetwalkerphd@gmail.com</a:t>
            </a:r>
            <a:endParaRPr lang="en-US" dirty="0"/>
          </a:p>
          <a:p>
            <a:r>
              <a:rPr lang="en-US" dirty="0"/>
              <a:t>Carol </a:t>
            </a:r>
            <a:r>
              <a:rPr lang="en-US" dirty="0" err="1"/>
              <a:t>Frodge</a:t>
            </a:r>
            <a:r>
              <a:rPr lang="en-US" dirty="0"/>
              <a:t> – </a:t>
            </a:r>
            <a:r>
              <a:rPr lang="en-US" dirty="0">
                <a:hlinkClick r:id="rId4"/>
              </a:rPr>
              <a:t>cnfrodge@gmail.com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5"/>
              </a:rPr>
              <a:t>www.soundsupportsk12.com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D799A-C19C-4ED2-BD9B-97A7F2B44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</p:spTree>
    <p:extLst>
      <p:ext uri="{BB962C8B-B14F-4D97-AF65-F5344CB8AC3E}">
        <p14:creationId xmlns:p14="http://schemas.microsoft.com/office/powerpoint/2010/main" val="165031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241207"/>
            <a:ext cx="84582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PARADIGM SHIFT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079950"/>
              </p:ext>
            </p:extLst>
          </p:nvPr>
        </p:nvGraphicFramePr>
        <p:xfrm>
          <a:off x="228600" y="1143001"/>
          <a:ext cx="8458200" cy="55625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Traditional Discipline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Restorative Practices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and rules violated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People and relationships violated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focuses on establishing guilt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Justice identifies needs and obligations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Accountability = punishment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directed at offender, while victim is ignored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Rules and intent outweigh whether outcome is positive/negative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opportunity for remorse or amends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90727-6242-4BA2-BA04-D28A932B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6C86D3-6984-3B4A-8BF1-3E1585D72639}"/>
              </a:ext>
            </a:extLst>
          </p:cNvPr>
          <p:cNvCxnSpPr>
            <a:cxnSpLocks/>
          </p:cNvCxnSpPr>
          <p:nvPr/>
        </p:nvCxnSpPr>
        <p:spPr>
          <a:xfrm>
            <a:off x="484095" y="880969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241207"/>
            <a:ext cx="84582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PARADIGM SHIFT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503978"/>
              </p:ext>
            </p:extLst>
          </p:nvPr>
        </p:nvGraphicFramePr>
        <p:xfrm>
          <a:off x="228600" y="1143001"/>
          <a:ext cx="8458200" cy="55625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Traditional Discipline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Restorative Practices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and rules violated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People and relationships violated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focuses on establishing guilt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Justice identifies needs and obligations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Accountability = punishment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Accountability = understanding impact, repairing harm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directed at offender, while victim is ignored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Rules and intent outweigh whether outcome is positive/negative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opportunity for remorse or amends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90727-6242-4BA2-BA04-D28A932B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6C86D3-6984-3B4A-8BF1-3E1585D72639}"/>
              </a:ext>
            </a:extLst>
          </p:cNvPr>
          <p:cNvCxnSpPr>
            <a:cxnSpLocks/>
          </p:cNvCxnSpPr>
          <p:nvPr/>
        </p:nvCxnSpPr>
        <p:spPr>
          <a:xfrm>
            <a:off x="484095" y="880969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4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241207"/>
            <a:ext cx="84582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PARADIGM SHIFT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524858"/>
              </p:ext>
            </p:extLst>
          </p:nvPr>
        </p:nvGraphicFramePr>
        <p:xfrm>
          <a:off x="228600" y="1143001"/>
          <a:ext cx="8458200" cy="55625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Traditional Discipline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Restorative Practices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School and rules violated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People and relationships violated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focuses on establishing guilt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Justice identifies needs and obligations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Accountability = punishment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Accountability = understanding impact, repairing harm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Justice directed at offender, while victim is ignored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Offender, victim and school all have direct roles in justice process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Rules and intent outweigh whether outcome is positive/negative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opportunity for remorse or amends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90727-6242-4BA2-BA04-D28A932B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Sound Supports 2018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6C86D3-6984-3B4A-8BF1-3E1585D72639}"/>
              </a:ext>
            </a:extLst>
          </p:cNvPr>
          <p:cNvCxnSpPr>
            <a:cxnSpLocks/>
          </p:cNvCxnSpPr>
          <p:nvPr/>
        </p:nvCxnSpPr>
        <p:spPr>
          <a:xfrm>
            <a:off x="484095" y="880969"/>
            <a:ext cx="81399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8783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26369</TotalTime>
  <Words>3678</Words>
  <Application>Microsoft Macintosh PowerPoint</Application>
  <PresentationFormat>On-screen Show (4:3)</PresentationFormat>
  <Paragraphs>715</Paragraphs>
  <Slides>60</Slides>
  <Notes>29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Arial Black</vt:lpstr>
      <vt:lpstr>Calibri</vt:lpstr>
      <vt:lpstr>Cambria</vt:lpstr>
      <vt:lpstr>News Gothic MT</vt:lpstr>
      <vt:lpstr>Symbol</vt:lpstr>
      <vt:lpstr>Tw Cen MT</vt:lpstr>
      <vt:lpstr>Droplet</vt:lpstr>
      <vt:lpstr>Document</vt:lpstr>
      <vt:lpstr>An Introduction to Restorative Practices  with PBIS:  Day 2</vt:lpstr>
      <vt:lpstr>PowerPoint Presentation</vt:lpstr>
      <vt:lpstr>PowerPoint Presentation</vt:lpstr>
      <vt:lpstr>VIDEO: Creating a Paradigm Shift</vt:lpstr>
      <vt:lpstr>PARADIGM SHIFT</vt:lpstr>
      <vt:lpstr>PARADIGM SHIFT</vt:lpstr>
      <vt:lpstr>PARADIGM SHIFT</vt:lpstr>
      <vt:lpstr>PARADIGM SHIFT</vt:lpstr>
      <vt:lpstr>PARADIGM SHIFT</vt:lpstr>
      <vt:lpstr>PARADIGM SHIFT</vt:lpstr>
      <vt:lpstr>PARADIGM SHIFT</vt:lpstr>
      <vt:lpstr>RESTORATIVE PRACTICES: Continuum</vt:lpstr>
      <vt:lpstr>RESTORATIVE PRACTICES: Affective language</vt:lpstr>
      <vt:lpstr>Sample student Response plan</vt:lpstr>
      <vt:lpstr>RESTORATIVE PRACTICES: Constructing an Affective Wise Feedback Statement</vt:lpstr>
      <vt:lpstr>RESTORATIVE PRACTICES: Affective Statements</vt:lpstr>
      <vt:lpstr>RESTORATIVE PRACTICES: Constructing an Affective Wise Feedback Statement</vt:lpstr>
      <vt:lpstr>RESTORATIVE PRACTICES: Affective Statements</vt:lpstr>
      <vt:lpstr>RESTORATIVE PRACTICES: Constructing an Affective Wise Feedback Statement</vt:lpstr>
      <vt:lpstr>RESTORATIVE PRACTICES: Affective Statements</vt:lpstr>
      <vt:lpstr>RESTORATIVE PRACTICES: Constructing an Affective Wise Feedback Statement</vt:lpstr>
      <vt:lpstr>RESTORATIVE PRACTICES: Affective Statements</vt:lpstr>
      <vt:lpstr>RESTORATIVE PRACTICES: Constructing an Affective Wise Feedback Statement</vt:lpstr>
      <vt:lpstr>RESTORATIVE PRACTICES: Affective Statements</vt:lpstr>
      <vt:lpstr>RESTORATIVE PRACTICES: Affective Statements</vt:lpstr>
      <vt:lpstr>RESTORATIVE PRACTICES: Affective Statements</vt:lpstr>
      <vt:lpstr>RESTORATIVE PRACTICES: Continuum</vt:lpstr>
      <vt:lpstr>Restorative Practice Questions</vt:lpstr>
      <vt:lpstr>PRE-CIRCLE:</vt:lpstr>
      <vt:lpstr>PRE-CIRCLE: Questions for Restorative Practice</vt:lpstr>
      <vt:lpstr>PRE-CIRCLE: Opening 1</vt:lpstr>
      <vt:lpstr>PRE-CIRCLE: Opening 2</vt:lpstr>
      <vt:lpstr>PRE-CIRCLE: Closing Rounds</vt:lpstr>
      <vt:lpstr>Triads &amp; Small Circle Practice</vt:lpstr>
      <vt:lpstr>VIDEO: Addressing Harm/Responsive Circles</vt:lpstr>
      <vt:lpstr>HARM CIRCLE</vt:lpstr>
      <vt:lpstr>Opening Rounds for Harm Circle</vt:lpstr>
      <vt:lpstr>HARM CIRCLE: Opening Round Purpose</vt:lpstr>
      <vt:lpstr>HARM CIRCLE</vt:lpstr>
      <vt:lpstr>Closing Rounds of Harm Circle</vt:lpstr>
      <vt:lpstr>Circle Practice</vt:lpstr>
      <vt:lpstr>CIRCLE PRACTICE: The Class That Ate the Sub  </vt:lpstr>
      <vt:lpstr>Harm Circles: Debrief</vt:lpstr>
      <vt:lpstr>PowerPoint Presentation</vt:lpstr>
      <vt:lpstr>Integrating Practices</vt:lpstr>
      <vt:lpstr>THE INTERSECTION OF PBIS AND RJP:  Philosophical Alignment</vt:lpstr>
      <vt:lpstr>THE INTERSECTION OF PBIS AND RJP: Alternatives to Discipline</vt:lpstr>
      <vt:lpstr>THE INTERSECTION OF PBIS AND RJP:  Reshaping Discipline</vt:lpstr>
      <vt:lpstr>PowerPoint Presentation</vt:lpstr>
      <vt:lpstr>PowerPoint Presentation</vt:lpstr>
      <vt:lpstr>Establishing, Teaching &amp; Reinforcing School-wide Behavior Values and 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Ideas Across Tiers </vt:lpstr>
      <vt:lpstr>Closing Circle</vt:lpstr>
      <vt:lpstr>Planning Time</vt:lpstr>
      <vt:lpstr>Thank You For Attending!</vt:lpstr>
    </vt:vector>
  </TitlesOfParts>
  <Company>NWPBISN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Lynass</dc:creator>
  <cp:lastModifiedBy>Lori Lynass</cp:lastModifiedBy>
  <cp:revision>154</cp:revision>
  <cp:lastPrinted>2018-08-04T23:26:53Z</cp:lastPrinted>
  <dcterms:created xsi:type="dcterms:W3CDTF">2015-07-03T21:28:23Z</dcterms:created>
  <dcterms:modified xsi:type="dcterms:W3CDTF">2019-08-21T01:49:22Z</dcterms:modified>
</cp:coreProperties>
</file>